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0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Lst>
  <p:sldSz cx="9144000" cy="5143500" type="screen16x9"/>
  <p:notesSz cx="6858000" cy="9144000"/>
  <p:embeddedFontLst>
    <p:embeddedFont>
      <p:font typeface="Calibri" panose="020F0502020204030204" pitchFamily="34" charset="0"/>
      <p:regular r:id="rId104"/>
      <p:bold r:id="rId105"/>
      <p:italic r:id="rId106"/>
      <p:boldItalic r:id="rId107"/>
    </p:embeddedFont>
    <p:embeddedFont>
      <p:font typeface="Consolas" panose="020B0609020204030204" pitchFamily="49" charset="0"/>
      <p:regular r:id="rId108"/>
      <p:bold r:id="rId109"/>
      <p:italic r:id="rId110"/>
      <p:boldItalic r:id="rId111"/>
    </p:embeddedFont>
    <p:embeddedFont>
      <p:font typeface="Noto Sans Symbols" panose="020B0604020202020204" charset="0"/>
      <p:regular r:id="rId112"/>
      <p:bold r:id="rId113"/>
    </p:embeddedFont>
    <p:embeddedFont>
      <p:font typeface="Roboto" panose="02000000000000000000" pitchFamily="2" charset="0"/>
      <p:regular r:id="rId114"/>
      <p:bold r:id="rId115"/>
      <p:italic r:id="rId116"/>
      <p:boldItalic r:id="rId117"/>
    </p:embeddedFont>
    <p:embeddedFont>
      <p:font typeface="Times" panose="02020603050405020304" pitchFamily="18" charset="0"/>
      <p:regular r:id="rId118"/>
      <p:bold r:id="rId119"/>
      <p:italic r:id="rId120"/>
      <p:boldItalic r:id="rId121"/>
    </p:embeddedFont>
    <p:embeddedFont>
      <p:font typeface="Verdana" panose="020B0604030504040204" pitchFamily="34" charset="0"/>
      <p:regular r:id="rId122"/>
      <p:bold r:id="rId123"/>
      <p:italic r:id="rId124"/>
      <p:boldItalic r:id="rId1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AA4C5CF-05ED-4AD9-AC1B-17F7394A9FFF}">
  <a:tblStyle styleId="{5AA4C5CF-05ED-4AD9-AC1B-17F7394A9F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746" autoAdjust="0"/>
  </p:normalViewPr>
  <p:slideViewPr>
    <p:cSldViewPr snapToGrid="0">
      <p:cViewPr varScale="1">
        <p:scale>
          <a:sx n="97" d="100"/>
          <a:sy n="97" d="100"/>
        </p:scale>
        <p:origin x="978" y="9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font" Target="fonts/font1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font" Target="fonts/font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20.fntdata"/><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0.fntdata"/><Relationship Id="rId118" Type="http://schemas.openxmlformats.org/officeDocument/2006/relationships/font" Target="fonts/font15.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font" Target="fonts/font5.fntdata"/><Relationship Id="rId124" Type="http://schemas.openxmlformats.org/officeDocument/2006/relationships/font" Target="fonts/font21.fntdata"/><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1.fntdata"/><Relationship Id="rId119" Type="http://schemas.openxmlformats.org/officeDocument/2006/relationships/font" Target="fonts/font1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1.fntdata"/><Relationship Id="rId120" Type="http://schemas.openxmlformats.org/officeDocument/2006/relationships/font" Target="fonts/font17.fntdata"/><Relationship Id="rId125"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7.fntdata"/><Relationship Id="rId115"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2.fntdata"/><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fntdata"/><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0c0e7aea21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0c0e7aea21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g110716ae361_0_6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4" name="Google Shape;844;g110716ae361_0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114c767cb6f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114c767cb6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0c0e7aea21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0c0e7aea2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None/>
            </a:pPr>
            <a:r>
              <a:rPr lang="en" sz="2100">
                <a:solidFill>
                  <a:srgbClr val="202124"/>
                </a:solidFill>
                <a:highlight>
                  <a:srgbClr val="F8F9FA"/>
                </a:highlight>
              </a:rPr>
              <a:t>resistance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0c0e7aea21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0c0e7aea21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0c0e7aea21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0c0e7aea21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c0e7aea21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0c0e7aea21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c0e7aea2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c0e7aea2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0c0e7aea2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0c0e7aea2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0f34d03a7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0f34d03a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11cae5f1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11cae5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11cae5f16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111cae5f1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ecccf24a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ecccf24a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0c0e7aea21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0c0e7aea21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0716ae36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0716ae36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0c0e7aea21_0_1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0c0e7aea21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10716ae3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10716ae3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10716ae361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10716ae36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10716ae36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10716ae36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Bump blood into the vessel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10716ae361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10716ae361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110716ae361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110716ae36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10716ae36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10716ae36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0716ae361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0716ae36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0f34d03a7f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0f34d03a7f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10716ae36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10716ae36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10716ae361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10716ae361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10716ae361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10716ae361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10716ae36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10716ae36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fec15040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fec15040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fec150401c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fec150401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1fec150401c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1fec150401c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fec150401c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fec150401c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fec150401c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fec150401c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fec150401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fec150401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c0e7aea2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c0e7aea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10a7c88e0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10a7c88e0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10a7c88e0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10a7c88e0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10a7c88e0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10a7c88e0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10a7c88e0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10a7c88e0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110a7c88e0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110a7c88e0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0a7c88e05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0a7c88e05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10a7c88e05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10a7c88e0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110a7c88e05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110a7c88e05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110a7c88e05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110a7c88e0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10c0e7aea21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10c0e7aea2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c0e7aea2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c0e7aea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092c0ecbcc_0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1092c0ecbc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10716ae361_0_1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5" name="Google Shape;435;g110716ae361_0_1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sz="1800" b="1" i="0">
                <a:solidFill>
                  <a:srgbClr val="063DE8"/>
                </a:solidFill>
                <a:latin typeface="Times"/>
                <a:ea typeface="Times"/>
                <a:cs typeface="Times"/>
                <a:sym typeface="Times"/>
              </a:rPr>
              <a:t>Link Management</a:t>
            </a:r>
            <a:r>
              <a:rPr lang="en" sz="1800" b="0" i="0">
                <a:solidFill>
                  <a:srgbClr val="000000"/>
                </a:solidFill>
                <a:latin typeface="Times"/>
                <a:ea typeface="Times"/>
                <a:cs typeface="Times"/>
                <a:sym typeface="Times"/>
              </a:rPr>
              <a:t>: Each node maintains quality of links to</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neighbors. Link quality is used as link cost in routing</a:t>
            </a:r>
            <a:r>
              <a:rPr lang="en"/>
              <a:t> </a:t>
            </a:r>
            <a:br>
              <a:rPr lang="en"/>
            </a:br>
            <a:endParaRPr/>
          </a:p>
          <a:p>
            <a:pPr marL="0" lvl="0" indent="0" algn="l" rtl="0">
              <a:spcBef>
                <a:spcPts val="0"/>
              </a:spcBef>
              <a:spcAft>
                <a:spcPts val="0"/>
              </a:spcAft>
              <a:buNone/>
            </a:pPr>
            <a:r>
              <a:rPr lang="en" sz="1800" b="1" i="0">
                <a:solidFill>
                  <a:srgbClr val="063DE8"/>
                </a:solidFill>
                <a:latin typeface="Times"/>
                <a:ea typeface="Times"/>
                <a:cs typeface="Times"/>
                <a:sym typeface="Times"/>
              </a:rPr>
              <a:t>Asymmetric Link</a:t>
            </a:r>
            <a:r>
              <a:rPr lang="en" sz="1800" b="0" i="0">
                <a:solidFill>
                  <a:srgbClr val="000000"/>
                </a:solidFill>
                <a:latin typeface="Times"/>
                <a:ea typeface="Times"/>
                <a:cs typeface="Times"/>
                <a:sym typeface="Times"/>
              </a:rPr>
              <a:t>: Each node has different transmit power and</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sensitivity. Paths may be asymmetric.</a:t>
            </a:r>
            <a:r>
              <a:rPr lang="en"/>
              <a:t> </a:t>
            </a:r>
            <a:br>
              <a:rPr lang="en"/>
            </a:br>
            <a:endParaRPr/>
          </a:p>
          <a:p>
            <a:pPr marL="0" lvl="0" indent="0" algn="l" rtl="0">
              <a:spcBef>
                <a:spcPts val="0"/>
              </a:spcBef>
              <a:spcAft>
                <a:spcPts val="0"/>
              </a:spcAft>
              <a:buNone/>
            </a:pPr>
            <a:r>
              <a:rPr lang="en" sz="1800" b="1" i="0">
                <a:solidFill>
                  <a:srgbClr val="063DE8"/>
                </a:solidFill>
                <a:latin typeface="Times"/>
                <a:ea typeface="Times"/>
                <a:cs typeface="Times"/>
                <a:sym typeface="Times"/>
              </a:rPr>
              <a:t>A</a:t>
            </a:r>
            <a:r>
              <a:rPr lang="en" sz="1800" b="0" i="0">
                <a:solidFill>
                  <a:srgbClr val="000000"/>
                </a:solidFill>
                <a:latin typeface="Times"/>
                <a:ea typeface="Times"/>
                <a:cs typeface="Times"/>
                <a:sym typeface="Times"/>
              </a:rPr>
              <a:t>d-hoc </a:t>
            </a:r>
            <a:r>
              <a:rPr lang="en" sz="1800" b="1" i="0">
                <a:solidFill>
                  <a:srgbClr val="063DE8"/>
                </a:solidFill>
                <a:latin typeface="Times"/>
                <a:ea typeface="Times"/>
                <a:cs typeface="Times"/>
                <a:sym typeface="Times"/>
              </a:rPr>
              <a:t>O</a:t>
            </a:r>
            <a:r>
              <a:rPr lang="en" sz="1800" b="0" i="0">
                <a:solidFill>
                  <a:srgbClr val="000000"/>
                </a:solidFill>
                <a:latin typeface="Times"/>
                <a:ea typeface="Times"/>
                <a:cs typeface="Times"/>
                <a:sym typeface="Times"/>
              </a:rPr>
              <a:t>n-demand </a:t>
            </a:r>
            <a:r>
              <a:rPr lang="en" sz="1800" b="1" i="0">
                <a:solidFill>
                  <a:srgbClr val="063DE8"/>
                </a:solidFill>
                <a:latin typeface="Times"/>
                <a:ea typeface="Times"/>
                <a:cs typeface="Times"/>
                <a:sym typeface="Times"/>
              </a:rPr>
              <a:t>D</a:t>
            </a:r>
            <a:r>
              <a:rPr lang="en" sz="1800" b="0" i="0">
                <a:solidFill>
                  <a:srgbClr val="000000"/>
                </a:solidFill>
                <a:latin typeface="Times"/>
                <a:ea typeface="Times"/>
                <a:cs typeface="Times"/>
                <a:sym typeface="Times"/>
              </a:rPr>
              <a:t>istance </a:t>
            </a:r>
            <a:r>
              <a:rPr lang="en" sz="1800" b="1" i="0">
                <a:solidFill>
                  <a:srgbClr val="063DE8"/>
                </a:solidFill>
                <a:latin typeface="Times"/>
                <a:ea typeface="Times"/>
                <a:cs typeface="Times"/>
                <a:sym typeface="Times"/>
              </a:rPr>
              <a:t>V</a:t>
            </a:r>
            <a:r>
              <a:rPr lang="en" sz="1800" b="0" i="0">
                <a:solidFill>
                  <a:srgbClr val="000000"/>
                </a:solidFill>
                <a:latin typeface="Times"/>
                <a:ea typeface="Times"/>
                <a:cs typeface="Times"/>
                <a:sym typeface="Times"/>
              </a:rPr>
              <a:t>ector Routing</a:t>
            </a:r>
            <a:br>
              <a:rPr lang="en" sz="1800" b="0" i="0">
                <a:solidFill>
                  <a:srgbClr val="000000"/>
                </a:solidFill>
                <a:latin typeface="Times"/>
                <a:ea typeface="Times"/>
                <a:cs typeface="Times"/>
                <a:sym typeface="Times"/>
              </a:rPr>
            </a:br>
            <a:r>
              <a:rPr lang="en" sz="1800" b="0" i="0">
                <a:solidFill>
                  <a:srgbClr val="063DE8"/>
                </a:solidFill>
                <a:latin typeface="Noto Sans Symbols"/>
                <a:ea typeface="Noto Sans Symbols"/>
                <a:cs typeface="Noto Sans Symbols"/>
                <a:sym typeface="Noto Sans Symbols"/>
              </a:rPr>
              <a:t>❑ </a:t>
            </a:r>
            <a:r>
              <a:rPr lang="en" sz="1800" b="0" i="0">
                <a:solidFill>
                  <a:srgbClr val="000000"/>
                </a:solidFill>
                <a:latin typeface="Times"/>
                <a:ea typeface="Times"/>
                <a:cs typeface="Times"/>
                <a:sym typeface="Times"/>
              </a:rPr>
              <a:t>On-demand </a:t>
            </a:r>
            <a:r>
              <a:rPr lang="en" sz="1800" b="0" i="0">
                <a:solidFill>
                  <a:srgbClr val="000000"/>
                </a:solidFill>
                <a:latin typeface="Noto Sans Symbols"/>
                <a:ea typeface="Noto Sans Symbols"/>
                <a:cs typeface="Noto Sans Symbols"/>
                <a:sym typeface="Noto Sans Symbols"/>
              </a:rPr>
              <a:t>⇒ </a:t>
            </a:r>
            <a:r>
              <a:rPr lang="en" sz="1800" b="0" i="0">
                <a:solidFill>
                  <a:srgbClr val="000000"/>
                </a:solidFill>
                <a:latin typeface="Times"/>
                <a:ea typeface="Times"/>
                <a:cs typeface="Times"/>
                <a:sym typeface="Times"/>
              </a:rPr>
              <a:t>Reactive </a:t>
            </a:r>
            <a:r>
              <a:rPr lang="en" sz="1800" b="0" i="0">
                <a:solidFill>
                  <a:srgbClr val="000000"/>
                </a:solidFill>
                <a:latin typeface="Noto Sans Symbols"/>
                <a:ea typeface="Noto Sans Symbols"/>
                <a:cs typeface="Noto Sans Symbols"/>
                <a:sym typeface="Noto Sans Symbols"/>
              </a:rPr>
              <a:t>⇒ </a:t>
            </a:r>
            <a:r>
              <a:rPr lang="en" sz="1800" b="0" i="0">
                <a:solidFill>
                  <a:srgbClr val="000000"/>
                </a:solidFill>
                <a:latin typeface="Times"/>
                <a:ea typeface="Times"/>
                <a:cs typeface="Times"/>
                <a:sym typeface="Times"/>
              </a:rPr>
              <a:t>Construct a route when needed</a:t>
            </a:r>
            <a:br>
              <a:rPr lang="en" sz="1800" b="0" i="0">
                <a:solidFill>
                  <a:srgbClr val="000000"/>
                </a:solidFill>
                <a:latin typeface="Times"/>
                <a:ea typeface="Times"/>
                <a:cs typeface="Times"/>
                <a:sym typeface="Times"/>
              </a:rPr>
            </a:br>
            <a:r>
              <a:rPr lang="en" sz="1800" b="0" i="0">
                <a:solidFill>
                  <a:srgbClr val="063DE8"/>
                </a:solidFill>
                <a:latin typeface="Noto Sans Symbols"/>
                <a:ea typeface="Noto Sans Symbols"/>
                <a:cs typeface="Noto Sans Symbols"/>
                <a:sym typeface="Noto Sans Symbols"/>
              </a:rPr>
              <a:t>❑ </a:t>
            </a:r>
            <a:r>
              <a:rPr lang="en" sz="1800" b="1" i="0">
                <a:solidFill>
                  <a:srgbClr val="063DE8"/>
                </a:solidFill>
                <a:latin typeface="Times"/>
                <a:ea typeface="Times"/>
                <a:cs typeface="Times"/>
                <a:sym typeface="Times"/>
              </a:rPr>
              <a:t>Routing Table</a:t>
            </a:r>
            <a:r>
              <a:rPr lang="en" sz="1800" b="0" i="0">
                <a:solidFill>
                  <a:srgbClr val="000000"/>
                </a:solidFill>
                <a:latin typeface="Times"/>
                <a:ea typeface="Times"/>
                <a:cs typeface="Times"/>
                <a:sym typeface="Times"/>
              </a:rPr>
              <a:t>: Path is not stored. Only next hop.</a:t>
            </a:r>
            <a:br>
              <a:rPr lang="en" sz="1800" b="0" i="0">
                <a:solidFill>
                  <a:srgbClr val="000000"/>
                </a:solidFill>
                <a:latin typeface="Times"/>
                <a:ea typeface="Times"/>
                <a:cs typeface="Times"/>
                <a:sym typeface="Times"/>
              </a:rPr>
            </a:br>
            <a:r>
              <a:rPr lang="en" sz="1800" b="0" i="0">
                <a:solidFill>
                  <a:srgbClr val="000000"/>
                </a:solidFill>
                <a:latin typeface="Noto Sans Symbols"/>
                <a:ea typeface="Noto Sans Symbols"/>
                <a:cs typeface="Noto Sans Symbols"/>
                <a:sym typeface="Noto Sans Symbols"/>
              </a:rPr>
              <a:t>⮚ </a:t>
            </a:r>
            <a:r>
              <a:rPr lang="en" sz="1800" b="0" i="0">
                <a:solidFill>
                  <a:srgbClr val="000000"/>
                </a:solidFill>
                <a:latin typeface="Times"/>
                <a:ea typeface="Times"/>
                <a:cs typeface="Times"/>
                <a:sym typeface="Times"/>
              </a:rPr>
              <a:t>Entry = &lt;destination, next node, "sequence #" (timestamp)&gt;</a:t>
            </a:r>
            <a:br>
              <a:rPr lang="en" sz="1800" b="0" i="0">
                <a:solidFill>
                  <a:srgbClr val="000000"/>
                </a:solidFill>
                <a:latin typeface="Times"/>
                <a:ea typeface="Times"/>
                <a:cs typeface="Times"/>
                <a:sym typeface="Times"/>
              </a:rPr>
            </a:br>
            <a:r>
              <a:rPr lang="en" sz="1800" b="0" i="0">
                <a:solidFill>
                  <a:srgbClr val="063DE8"/>
                </a:solidFill>
                <a:latin typeface="Noto Sans Symbols"/>
                <a:ea typeface="Noto Sans Symbols"/>
                <a:cs typeface="Noto Sans Symbols"/>
                <a:sym typeface="Noto Sans Symbols"/>
              </a:rPr>
              <a:t>❑ </a:t>
            </a:r>
            <a:r>
              <a:rPr lang="en" sz="1800" b="1" i="0">
                <a:solidFill>
                  <a:srgbClr val="063DE8"/>
                </a:solidFill>
                <a:latin typeface="Times"/>
                <a:ea typeface="Times"/>
                <a:cs typeface="Times"/>
                <a:sym typeface="Times"/>
              </a:rPr>
              <a:t>Route Discovery</a:t>
            </a:r>
            <a:r>
              <a:rPr lang="en" sz="1800" b="0" i="0">
                <a:solidFill>
                  <a:srgbClr val="000000"/>
                </a:solidFill>
                <a:latin typeface="Times"/>
                <a:ea typeface="Times"/>
                <a:cs typeface="Times"/>
                <a:sym typeface="Times"/>
              </a:rPr>
              <a:t>: Flood a </a:t>
            </a:r>
            <a:r>
              <a:rPr lang="en" sz="1800" b="1" i="0">
                <a:solidFill>
                  <a:srgbClr val="063DE8"/>
                </a:solidFill>
                <a:latin typeface="Times"/>
                <a:ea typeface="Times"/>
                <a:cs typeface="Times"/>
                <a:sym typeface="Times"/>
              </a:rPr>
              <a:t>route request (RREQ) </a:t>
            </a:r>
            <a:r>
              <a:rPr lang="en" sz="1800" b="0" i="0">
                <a:solidFill>
                  <a:srgbClr val="000000"/>
                </a:solidFill>
                <a:latin typeface="Times"/>
                <a:ea typeface="Times"/>
                <a:cs typeface="Times"/>
                <a:sym typeface="Times"/>
              </a:rPr>
              <a:t>to all</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neighbors. Neighbors broadcast to their neighbors</a:t>
            </a:r>
            <a:br>
              <a:rPr lang="en" sz="1800" b="0" i="0">
                <a:solidFill>
                  <a:srgbClr val="000000"/>
                </a:solidFill>
                <a:latin typeface="Times"/>
                <a:ea typeface="Times"/>
                <a:cs typeface="Times"/>
                <a:sym typeface="Times"/>
              </a:rPr>
            </a:br>
            <a:r>
              <a:rPr lang="en" sz="1800" b="0" i="0">
                <a:solidFill>
                  <a:srgbClr val="063DE8"/>
                </a:solidFill>
                <a:latin typeface="Noto Sans Symbols"/>
                <a:ea typeface="Noto Sans Symbols"/>
                <a:cs typeface="Noto Sans Symbols"/>
                <a:sym typeface="Noto Sans Symbols"/>
              </a:rPr>
              <a:t>❑ </a:t>
            </a:r>
            <a:r>
              <a:rPr lang="en" sz="1800" b="0" i="0">
                <a:solidFill>
                  <a:srgbClr val="000000"/>
                </a:solidFill>
                <a:latin typeface="Times"/>
                <a:ea typeface="Times"/>
                <a:cs typeface="Times"/>
                <a:sym typeface="Times"/>
              </a:rPr>
              <a:t>Request ID is the RREQ serial number. Used to discard</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duplicates.</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Source sequence # is a clock counter incremented when RREQ</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is sent.</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Destination sequence # is the most recent sequence from the</a:t>
            </a:r>
            <a:br>
              <a:rPr lang="en" sz="1800" b="0" i="0">
                <a:solidFill>
                  <a:srgbClr val="000000"/>
                </a:solidFill>
                <a:latin typeface="Times"/>
                <a:ea typeface="Times"/>
                <a:cs typeface="Times"/>
                <a:sym typeface="Times"/>
              </a:rPr>
            </a:br>
            <a:r>
              <a:rPr lang="en" sz="1800" b="0" i="0">
                <a:solidFill>
                  <a:srgbClr val="000000"/>
                </a:solidFill>
                <a:latin typeface="Times"/>
                <a:ea typeface="Times"/>
                <a:cs typeface="Times"/>
                <a:sym typeface="Times"/>
              </a:rPr>
              <a:t>destination that the source has seen. Zero if unknown</a:t>
            </a:r>
            <a:r>
              <a:rPr lang="en"/>
              <a:t> </a:t>
            </a:r>
            <a:br>
              <a:rPr lang="en"/>
            </a:br>
            <a:endParaRPr/>
          </a:p>
        </p:txBody>
      </p:sp>
      <p:sp>
        <p:nvSpPr>
          <p:cNvPr id="436" name="Google Shape;436;g110716ae361_0_1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10716ae361_0_1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4" name="Google Shape;444;g110716ae361_0_1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Multi-access: polling…</a:t>
            </a:r>
            <a:endParaRPr/>
          </a:p>
          <a:p>
            <a:pPr marL="0" lvl="0" indent="0" algn="l" rtl="0">
              <a:spcBef>
                <a:spcPts val="0"/>
              </a:spcBef>
              <a:spcAft>
                <a:spcPts val="0"/>
              </a:spcAft>
              <a:buNone/>
            </a:pPr>
            <a:endParaRPr/>
          </a:p>
          <a:p>
            <a:pPr marL="0" lvl="0" indent="0" algn="l" rtl="0">
              <a:spcBef>
                <a:spcPts val="0"/>
              </a:spcBef>
              <a:spcAft>
                <a:spcPts val="0"/>
              </a:spcAft>
              <a:buNone/>
            </a:pPr>
            <a:r>
              <a:rPr lang="en"/>
              <a:t>Up to 7 active clients, 255 parket clients. </a:t>
            </a:r>
            <a:endParaRPr/>
          </a:p>
        </p:txBody>
      </p:sp>
      <p:sp>
        <p:nvSpPr>
          <p:cNvPr id="445" name="Google Shape;445;g110716ae361_0_1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10716ae361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 name="Google Shape;490;g110716ae361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Universally unique ID</a:t>
            </a:r>
            <a:endParaRPr/>
          </a:p>
        </p:txBody>
      </p:sp>
      <p:sp>
        <p:nvSpPr>
          <p:cNvPr id="491" name="Google Shape;491;g110716ae361_0_1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10716ae361_0_1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8" name="Google Shape;498;g110716ae361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110716ae361_0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g110716ae361_0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KPN (The Netherlands), which announced the previously mentioned nationwide LoRa network in The Netherlands end June,</a:t>
            </a:r>
            <a:endParaRPr/>
          </a:p>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Proximus (Belgium), the incumbent operator which was known as Belgacom previously and promises nationwide LoRaWAN coverage in the country by end 2016,</a:t>
            </a:r>
            <a:endParaRPr/>
          </a:p>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Orange (France), which started with 18 urban areas in the first quarter of 2016 and is expected to offer nationwide coverage soon as well,</a:t>
            </a:r>
            <a:endParaRPr/>
          </a:p>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Bouygues Telecom (France), also promising nationwide LoRa coverage by end 2016 and offering IoT services with its subsidiary company Objenious.</a:t>
            </a:r>
            <a:endParaRPr/>
          </a:p>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Unidata, an Italian telecom company, which announced the roll out of a LoRaWan network on June 14th. Initially this will be done in Rome with the promise of a full coverage of the city by 2017.</a:t>
            </a:r>
            <a:endParaRPr/>
          </a:p>
          <a:p>
            <a:pPr marL="0" lvl="0" indent="-76200" algn="l" rtl="0">
              <a:spcBef>
                <a:spcPts val="0"/>
              </a:spcBef>
              <a:spcAft>
                <a:spcPts val="0"/>
              </a:spcAft>
              <a:buClr>
                <a:srgbClr val="222222"/>
              </a:buClr>
              <a:buSzPts val="1200"/>
              <a:buFont typeface="Arial"/>
              <a:buChar char="•"/>
            </a:pPr>
            <a:r>
              <a:rPr lang="en" b="0" i="0">
                <a:solidFill>
                  <a:srgbClr val="222222"/>
                </a:solidFill>
                <a:latin typeface="Verdana"/>
                <a:ea typeface="Verdana"/>
                <a:cs typeface="Verdana"/>
                <a:sym typeface="Verdana"/>
              </a:rPr>
              <a:t>Netzikon, not a telecom firm but the name of a LoRaWan network which is present already in Stuttgart and will be rolled out nationwide in Germany by 2018 according to an October 4 press release by LPWAN provider Actility.</a:t>
            </a:r>
            <a:endParaRPr/>
          </a:p>
          <a:p>
            <a:pPr marL="0" lvl="0" indent="0" algn="l" rtl="0">
              <a:spcBef>
                <a:spcPts val="0"/>
              </a:spcBef>
              <a:spcAft>
                <a:spcPts val="0"/>
              </a:spcAft>
              <a:buNone/>
            </a:pPr>
            <a:endParaRPr/>
          </a:p>
        </p:txBody>
      </p:sp>
      <p:sp>
        <p:nvSpPr>
          <p:cNvPr id="512" name="Google Shape;512;g110716ae361_0_1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092c0ecbc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1" name="Google Shape;521;g1092c0ecbcc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0" i="0">
                <a:solidFill>
                  <a:srgbClr val="3C4043"/>
                </a:solidFill>
                <a:latin typeface="arial"/>
                <a:ea typeface="arial"/>
                <a:cs typeface="arial"/>
                <a:sym typeface="arial"/>
              </a:rPr>
              <a:t>tuh·</a:t>
            </a:r>
            <a:r>
              <a:rPr lang="en" b="1" i="0">
                <a:solidFill>
                  <a:srgbClr val="3C4043"/>
                </a:solidFill>
                <a:latin typeface="arial"/>
                <a:ea typeface="arial"/>
                <a:cs typeface="arial"/>
                <a:sym typeface="arial"/>
              </a:rPr>
              <a:t>leh</a:t>
            </a:r>
            <a:r>
              <a:rPr lang="en" b="0" i="0">
                <a:solidFill>
                  <a:srgbClr val="3C4043"/>
                </a:solidFill>
                <a:latin typeface="arial"/>
                <a:ea typeface="arial"/>
                <a:cs typeface="arial"/>
                <a:sym typeface="arial"/>
              </a:rPr>
              <a:t>·muh·tree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1092c0ecbcc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57</a:t>
            </a:fld>
            <a:endParaRPr/>
          </a:p>
        </p:txBody>
      </p:sp>
      <p:sp>
        <p:nvSpPr>
          <p:cNvPr id="529" name="Google Shape;529;g1092c0ecbc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0" name="Google Shape;530;g1092c0ecbcc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1092c0ecbcc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58</a:t>
            </a:fld>
            <a:endParaRPr/>
          </a:p>
        </p:txBody>
      </p:sp>
      <p:sp>
        <p:nvSpPr>
          <p:cNvPr id="536" name="Google Shape;536;g1092c0ecbcc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37" name="Google Shape;537;g1092c0ecbcc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1092c0ecbcc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59</a:t>
            </a:fld>
            <a:endParaRPr/>
          </a:p>
        </p:txBody>
      </p:sp>
      <p:sp>
        <p:nvSpPr>
          <p:cNvPr id="545" name="Google Shape;545;g1092c0ecbc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46" name="Google Shape;546;g1092c0ecbc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MQTT IS BASED ON TCP</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0c0e7aea21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0c0e7aea2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092c0ecbcc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60</a:t>
            </a:fld>
            <a:endParaRPr/>
          </a:p>
        </p:txBody>
      </p:sp>
      <p:sp>
        <p:nvSpPr>
          <p:cNvPr id="553" name="Google Shape;553;g1092c0ecbc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54" name="Google Shape;554;g1092c0ecbcc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092c0ecbcc_0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1" name="Google Shape;561;g1092c0ecbc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1092c0ecbcc_0_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8" name="Google Shape;568;g1092c0ecbcc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1092c0ecbcc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5" name="Google Shape;575;g1092c0ecbcc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092c0ecbcc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g1092c0ecbc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092c0ecbcc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8" name="Google Shape;588;g1092c0ecbc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092c0ecbcc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5" name="Google Shape;595;g1092c0ecbcc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092c0ecbcc_0_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2" name="Google Shape;602;g1092c0ecbc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092c0ecbcc_0_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9" name="Google Shape;609;g1092c0ecbcc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0716ae361_0_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10716ae361_0_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c0e7aea2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0c0e7aea2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10716ae361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110716ae361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110716ae361_0_4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110716ae361_0_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114c767cb6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114c767cb6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110d5495c54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110d5495c5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10d5495c5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10d5495c5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110716ae361_0_4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110716ae361_0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110716ae361_0_5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7" name="Google Shape;667;g110716ae361_0_5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Second is the white space path loss model. White space means that there are no obstructing objects between the transmitter and the receiver. Pass loss can be measured by the difference between  transmitted power at the sender and the received power at the receiver. What it says is that path loss is related to distance and radio signal frequency. Higher frequency level of the wireless radio and longer distances cause higher pass loss. </a:t>
            </a:r>
            <a:endParaRPr/>
          </a:p>
          <a:p>
            <a:pPr marL="0" lvl="0" indent="0" algn="l" rtl="0">
              <a:spcBef>
                <a:spcPts val="0"/>
              </a:spcBef>
              <a:spcAft>
                <a:spcPts val="0"/>
              </a:spcAft>
              <a:buNone/>
            </a:pPr>
            <a:endParaRPr/>
          </a:p>
          <a:p>
            <a:pPr marL="0" lvl="0" indent="0" algn="l" rtl="0">
              <a:spcBef>
                <a:spcPts val="0"/>
              </a:spcBef>
              <a:spcAft>
                <a:spcPts val="0"/>
              </a:spcAft>
              <a:buNone/>
            </a:pPr>
            <a:r>
              <a:rPr lang="en"/>
              <a:t>So when we want to improve the bandwidth of wireless communication, what we can do is to, first, raise the sending power. second, shorten the transmission distance, and then use a lower frequency. That’s one of the reason why wireless communication starts from using low frequencies. Like the original radio network, broadcast network, and voice phone network they all use frequencies lower than 1GHz. Now, the low frequency channels have been almost fully occupied. That’s why we move on to 5G. We communicate using higher frequencies so we can have wider radio channel ranges. To compensate the path loss, we deploy more cell towers to reduce the transmission distances. </a:t>
            </a:r>
            <a:endParaRPr/>
          </a:p>
          <a:p>
            <a:pPr marL="0" lvl="0" indent="0" algn="l" rtl="0">
              <a:spcBef>
                <a:spcPts val="0"/>
              </a:spcBef>
              <a:spcAft>
                <a:spcPts val="0"/>
              </a:spcAft>
              <a:buNone/>
            </a:pPr>
            <a:endParaRPr/>
          </a:p>
          <a:p>
            <a:pPr marL="0" lvl="0" indent="0" algn="l" rtl="0">
              <a:spcBef>
                <a:spcPts val="0"/>
              </a:spcBef>
              <a:spcAft>
                <a:spcPts val="0"/>
              </a:spcAft>
              <a:buNone/>
            </a:pPr>
            <a:r>
              <a:rPr lang="en"/>
              <a:t>One may wonder why cannot we increase the sending power. It is because our phones need to be senders as well and they are powered by batteries.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110716ae361_0_4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110716ae361_0_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10716ae361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110716ae361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110716ae361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110716ae361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0c0e7aea21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0c0e7aea2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110716ae361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110716ae361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10716ae361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10716ae361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14c767cb6f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14c767cb6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114c767cb6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114c767cb6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114c767cb6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114c767cb6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114c767cb6f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114c767cb6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110d5495c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110d5495c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110d5495c5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110d5495c5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110d5495c5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110d5495c5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110d5495c54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110d5495c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0c0e7aea21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0c0e7aea21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110d5495c54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110d5495c54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110d5495c5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110d5495c5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110d5495c54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110d5495c54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10d5495c54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10d5495c5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10716ae361_0_2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4" name="Google Shape;794;g110716ae361_0_2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g110716ae361_0_2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114c767cb6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114c767cb6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110716ae361_0_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1" name="Google Shape;811;g110716ae361_0_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g110716ae361_0_2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110716ae361_0_3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 name="Google Shape;821;g110716ae361_0_3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g110716ae361_0_30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97</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10716ae361_0_3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110716ae361_0_3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g110716ae361_0_3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98</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110716ae361_0_6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110716ae361_0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4" name="Google Shape;54;p1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adafruit/Adafruit_Python_DHT"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3" Type="http://schemas.openxmlformats.org/officeDocument/2006/relationships/hyperlink" Target="http://wiki.ros.org/rosserial_arduino/Tutorials/Hello%20World#CA-276e134b687e9fc2ddab607312bd553f0a03928b_11" TargetMode="External"/><Relationship Id="rId18" Type="http://schemas.openxmlformats.org/officeDocument/2006/relationships/hyperlink" Target="http://wiki.ros.org/rosserial_arduino/Tutorials/Hello%20World#CA-276e134b687e9fc2ddab607312bd553f0a03928b_16" TargetMode="External"/><Relationship Id="rId26" Type="http://schemas.openxmlformats.org/officeDocument/2006/relationships/hyperlink" Target="http://wiki.ros.org/rosserial_arduino/Tutorials/Hello%20World#CA-276e134b687e9fc2ddab607312bd553f0a03928b_24" TargetMode="External"/><Relationship Id="rId3" Type="http://schemas.openxmlformats.org/officeDocument/2006/relationships/hyperlink" Target="http://wiki.ros.org/rosserial_arduino/Tutorials/Hello%20World#CA-276e134b687e9fc2ddab607312bd553f0a03928b_1" TargetMode="External"/><Relationship Id="rId21" Type="http://schemas.openxmlformats.org/officeDocument/2006/relationships/hyperlink" Target="http://wiki.ros.org/rosserial_arduino/Tutorials/Hello%20World#CA-276e134b687e9fc2ddab607312bd553f0a03928b_19" TargetMode="External"/><Relationship Id="rId34" Type="http://schemas.openxmlformats.org/officeDocument/2006/relationships/image" Target="../media/image20.png"/><Relationship Id="rId7" Type="http://schemas.openxmlformats.org/officeDocument/2006/relationships/hyperlink" Target="http://wiki.ros.org/rosserial_arduino/Tutorials/Hello%20World#CA-276e134b687e9fc2ddab607312bd553f0a03928b_5" TargetMode="External"/><Relationship Id="rId12" Type="http://schemas.openxmlformats.org/officeDocument/2006/relationships/hyperlink" Target="http://wiki.ros.org/rosserial_arduino/Tutorials/Hello%20World#CA-276e134b687e9fc2ddab607312bd553f0a03928b_10" TargetMode="External"/><Relationship Id="rId17" Type="http://schemas.openxmlformats.org/officeDocument/2006/relationships/hyperlink" Target="http://wiki.ros.org/rosserial_arduino/Tutorials/Hello%20World#CA-276e134b687e9fc2ddab607312bd553f0a03928b_15" TargetMode="External"/><Relationship Id="rId25" Type="http://schemas.openxmlformats.org/officeDocument/2006/relationships/hyperlink" Target="http://wiki.ros.org/rosserial_arduino/Tutorials/Hello%20World#CA-276e134b687e9fc2ddab607312bd553f0a03928b_23" TargetMode="External"/><Relationship Id="rId33" Type="http://schemas.openxmlformats.org/officeDocument/2006/relationships/hyperlink" Target="http://wiki.ros.org/rosserial_arduino/Tutorials/Hello%20World#CA-276e134b687e9fc2ddab607312bd553f0a03928b_31" TargetMode="External"/><Relationship Id="rId2" Type="http://schemas.openxmlformats.org/officeDocument/2006/relationships/notesSlide" Target="../notesSlides/notesSlide15.xml"/><Relationship Id="rId16" Type="http://schemas.openxmlformats.org/officeDocument/2006/relationships/hyperlink" Target="http://wiki.ros.org/rosserial_arduino/Tutorials/Hello%20World#CA-276e134b687e9fc2ddab607312bd553f0a03928b_14" TargetMode="External"/><Relationship Id="rId20" Type="http://schemas.openxmlformats.org/officeDocument/2006/relationships/hyperlink" Target="http://wiki.ros.org/rosserial_arduino/Tutorials/Hello%20World#CA-276e134b687e9fc2ddab607312bd553f0a03928b_18" TargetMode="External"/><Relationship Id="rId29" Type="http://schemas.openxmlformats.org/officeDocument/2006/relationships/hyperlink" Target="http://wiki.ros.org/rosserial_arduino/Tutorials/Hello%20World#CA-276e134b687e9fc2ddab607312bd553f0a03928b_27" TargetMode="External"/><Relationship Id="rId1" Type="http://schemas.openxmlformats.org/officeDocument/2006/relationships/slideLayout" Target="../slideLayouts/slideLayout3.xml"/><Relationship Id="rId6" Type="http://schemas.openxmlformats.org/officeDocument/2006/relationships/hyperlink" Target="http://wiki.ros.org/rosserial_arduino/Tutorials/Hello%20World#CA-276e134b687e9fc2ddab607312bd553f0a03928b_4" TargetMode="External"/><Relationship Id="rId11" Type="http://schemas.openxmlformats.org/officeDocument/2006/relationships/hyperlink" Target="http://wiki.ros.org/rosserial_arduino/Tutorials/Hello%20World#CA-276e134b687e9fc2ddab607312bd553f0a03928b_9" TargetMode="External"/><Relationship Id="rId24" Type="http://schemas.openxmlformats.org/officeDocument/2006/relationships/hyperlink" Target="http://wiki.ros.org/rosserial_arduino/Tutorials/Hello%20World#CA-276e134b687e9fc2ddab607312bd553f0a03928b_22" TargetMode="External"/><Relationship Id="rId32" Type="http://schemas.openxmlformats.org/officeDocument/2006/relationships/hyperlink" Target="http://wiki.ros.org/rosserial_arduino/Tutorials/Hello%20World#CA-276e134b687e9fc2ddab607312bd553f0a03928b_30" TargetMode="External"/><Relationship Id="rId5" Type="http://schemas.openxmlformats.org/officeDocument/2006/relationships/hyperlink" Target="http://wiki.ros.org/rosserial_arduino/Tutorials/Hello%20World#CA-276e134b687e9fc2ddab607312bd553f0a03928b_3" TargetMode="External"/><Relationship Id="rId15" Type="http://schemas.openxmlformats.org/officeDocument/2006/relationships/hyperlink" Target="http://wiki.ros.org/rosserial_arduino/Tutorials/Hello%20World#CA-276e134b687e9fc2ddab607312bd553f0a03928b_13" TargetMode="External"/><Relationship Id="rId23" Type="http://schemas.openxmlformats.org/officeDocument/2006/relationships/hyperlink" Target="http://wiki.ros.org/rosserial_arduino/Tutorials/Hello%20World#CA-276e134b687e9fc2ddab607312bd553f0a03928b_21" TargetMode="External"/><Relationship Id="rId28" Type="http://schemas.openxmlformats.org/officeDocument/2006/relationships/hyperlink" Target="http://wiki.ros.org/rosserial_arduino/Tutorials/Hello%20World#CA-276e134b687e9fc2ddab607312bd553f0a03928b_26" TargetMode="External"/><Relationship Id="rId10" Type="http://schemas.openxmlformats.org/officeDocument/2006/relationships/hyperlink" Target="http://wiki.ros.org/rosserial_arduino/Tutorials/Hello%20World#CA-276e134b687e9fc2ddab607312bd553f0a03928b_8" TargetMode="External"/><Relationship Id="rId19" Type="http://schemas.openxmlformats.org/officeDocument/2006/relationships/hyperlink" Target="http://wiki.ros.org/rosserial_arduino/Tutorials/Hello%20World#CA-276e134b687e9fc2ddab607312bd553f0a03928b_17" TargetMode="External"/><Relationship Id="rId31" Type="http://schemas.openxmlformats.org/officeDocument/2006/relationships/hyperlink" Target="http://wiki.ros.org/rosserial_arduino/Tutorials/Hello%20World#CA-276e134b687e9fc2ddab607312bd553f0a03928b_29" TargetMode="External"/><Relationship Id="rId4" Type="http://schemas.openxmlformats.org/officeDocument/2006/relationships/hyperlink" Target="http://wiki.ros.org/rosserial_arduino/Tutorials/Hello%20World#CA-276e134b687e9fc2ddab607312bd553f0a03928b_2" TargetMode="External"/><Relationship Id="rId9" Type="http://schemas.openxmlformats.org/officeDocument/2006/relationships/hyperlink" Target="http://wiki.ros.org/rosserial_arduino/Tutorials/Hello%20World#CA-276e134b687e9fc2ddab607312bd553f0a03928b_7" TargetMode="External"/><Relationship Id="rId14" Type="http://schemas.openxmlformats.org/officeDocument/2006/relationships/hyperlink" Target="http://wiki.ros.org/rosserial_arduino/Tutorials/Hello%20World#CA-276e134b687e9fc2ddab607312bd553f0a03928b_12" TargetMode="External"/><Relationship Id="rId22" Type="http://schemas.openxmlformats.org/officeDocument/2006/relationships/hyperlink" Target="http://wiki.ros.org/rosserial_arduino/Tutorials/Hello%20World#CA-276e134b687e9fc2ddab607312bd553f0a03928b_20" TargetMode="External"/><Relationship Id="rId27" Type="http://schemas.openxmlformats.org/officeDocument/2006/relationships/hyperlink" Target="http://wiki.ros.org/rosserial_arduino/Tutorials/Hello%20World#CA-276e134b687e9fc2ddab607312bd553f0a03928b_25" TargetMode="External"/><Relationship Id="rId30" Type="http://schemas.openxmlformats.org/officeDocument/2006/relationships/hyperlink" Target="http://wiki.ros.org/rosserial_arduino/Tutorials/Hello%20World#CA-276e134b687e9fc2ddab607312bd553f0a03928b_28" TargetMode="External"/><Relationship Id="rId8" Type="http://schemas.openxmlformats.org/officeDocument/2006/relationships/hyperlink" Target="http://wiki.ros.org/rosserial_arduino/Tutorials/Hello%20World#CA-276e134b687e9fc2ddab607312bd553f0a03928b_6"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www.youtube.com/watch?v=t7duuN3nQzM" TargetMode="External"/><Relationship Id="rId7" Type="http://schemas.openxmlformats.org/officeDocument/2006/relationships/hyperlink" Target="https://create.arduino.cc/projecthub"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26.jpg"/><Relationship Id="rId5" Type="http://schemas.openxmlformats.org/officeDocument/2006/relationships/hyperlink" Target="http://www.youtube.com/watch?v=lNZrY9Fcah8" TargetMode="Externa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thenextweb.com/news/2023-year-ar-glasses-what-to-expect" TargetMode="External"/><Relationship Id="rId7" Type="http://schemas.openxmlformats.org/officeDocument/2006/relationships/image" Target="../media/image48.jp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www.youtube.com/watch?v=lj0bFX9HXeE" TargetMode="External"/><Relationship Id="rId5" Type="http://schemas.openxmlformats.org/officeDocument/2006/relationships/image" Target="../media/image47.jpg"/><Relationship Id="rId4" Type="http://schemas.openxmlformats.org/officeDocument/2006/relationships/hyperlink" Target="http://www.youtube.com/watch?v=AvzgDoDgXz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2X0wjWXy-ww"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12.xml"/><Relationship Id="rId5" Type="http://schemas.openxmlformats.org/officeDocument/2006/relationships/image" Target="../media/image71.jpg"/><Relationship Id="rId4" Type="http://schemas.openxmlformats.org/officeDocument/2006/relationships/image" Target="../media/image70.png"/></Relationships>
</file>

<file path=ppt/slides/_rels/slide5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8.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85.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6.xml"/><Relationship Id="rId1" Type="http://schemas.openxmlformats.org/officeDocument/2006/relationships/slideLayout" Target="../slideLayouts/slideLayout12.xml"/><Relationship Id="rId4" Type="http://schemas.openxmlformats.org/officeDocument/2006/relationships/image" Target="../media/image92.png"/></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jRKgEXiMtn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105.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image" Target="../media/image107.png"/></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3.xml"/><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5.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notesSlide" Target="../notesSlides/notesSlide96.xml"/><Relationship Id="rId1" Type="http://schemas.openxmlformats.org/officeDocument/2006/relationships/slideLayout" Target="../slideLayouts/slideLayout12.xml"/><Relationship Id="rId5" Type="http://schemas.openxmlformats.org/officeDocument/2006/relationships/hyperlink" Target="https://www.youtube.com/watch?v=5c0IhQ07Hfo" TargetMode="External"/><Relationship Id="rId4" Type="http://schemas.openxmlformats.org/officeDocument/2006/relationships/image" Target="../media/image115.png"/></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7.xml"/><Relationship Id="rId1" Type="http://schemas.openxmlformats.org/officeDocument/2006/relationships/slideLayout" Target="../slideLayouts/slideLayout12.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a:t>CIS 490H/590J Edge Computing</a:t>
            </a:r>
            <a:endParaRPr sz="3800"/>
          </a:p>
          <a:p>
            <a:pPr marL="0" lvl="0" indent="0" algn="ctr" rtl="0">
              <a:spcBef>
                <a:spcPts val="0"/>
              </a:spcBef>
              <a:spcAft>
                <a:spcPts val="0"/>
              </a:spcAft>
              <a:buNone/>
            </a:pPr>
            <a:r>
              <a:rPr lang="en" sz="3800"/>
              <a:t>Multi-Layer Computing: End Devices</a:t>
            </a:r>
            <a:endParaRPr sz="3800"/>
          </a:p>
        </p:txBody>
      </p:sp>
      <p:sp>
        <p:nvSpPr>
          <p:cNvPr id="61" name="Google Shape;61;p14"/>
          <p:cNvSpPr txBox="1">
            <a:spLocks noGrp="1"/>
          </p:cNvSpPr>
          <p:nvPr>
            <p:ph type="subTitle" idx="1"/>
          </p:nvPr>
        </p:nvSpPr>
        <p:spPr>
          <a:xfrm>
            <a:off x="311700" y="2834125"/>
            <a:ext cx="8520600" cy="1121400"/>
          </a:xfrm>
          <a:prstGeom prst="rect">
            <a:avLst/>
          </a:prstGeom>
        </p:spPr>
        <p:txBody>
          <a:bodyPr spcFirstLastPara="1" wrap="square" lIns="91425" tIns="91425" rIns="91425" bIns="91425" anchor="t" anchorCtr="0">
            <a:normAutofit fontScale="47500" lnSpcReduction="10000"/>
          </a:bodyPr>
          <a:lstStyle/>
          <a:p>
            <a:pPr marL="0" lvl="0" indent="0" algn="ctr" rtl="0">
              <a:spcBef>
                <a:spcPts val="0"/>
              </a:spcBef>
              <a:spcAft>
                <a:spcPts val="0"/>
              </a:spcAft>
              <a:buNone/>
            </a:pPr>
            <a:r>
              <a:rPr lang="en"/>
              <a:t>Winter 2022</a:t>
            </a:r>
            <a:endParaRPr/>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None/>
            </a:pPr>
            <a:r>
              <a:rPr lang="en"/>
              <a:t>Prof. Zheng Song</a:t>
            </a:r>
            <a:endParaRPr/>
          </a:p>
          <a:p>
            <a:pPr marL="0" lvl="0" indent="0" algn="l" rtl="0">
              <a:spcBef>
                <a:spcPts val="0"/>
              </a:spcBef>
              <a:spcAft>
                <a:spcPts val="0"/>
              </a:spcAft>
              <a:buNone/>
            </a:pPr>
            <a:endParaRPr/>
          </a:p>
          <a:p>
            <a:pPr marL="0" lvl="0" indent="0" algn="ctr" rtl="0">
              <a:spcBef>
                <a:spcPts val="0"/>
              </a:spcBef>
              <a:spcAft>
                <a:spcPts val="0"/>
              </a:spcAft>
              <a:buNone/>
            </a:pPr>
            <a:r>
              <a:rPr lang="en"/>
              <a:t>zhesong@umich.edu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Raspberry PI Sensors</a:t>
            </a:r>
            <a:endParaRPr/>
          </a:p>
        </p:txBody>
      </p:sp>
      <p:sp>
        <p:nvSpPr>
          <p:cNvPr id="127" name="Google Shape;127;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Char char="●"/>
            </a:pPr>
            <a:r>
              <a:rPr lang="en" sz="1200"/>
              <a:t>Flame sensor</a:t>
            </a:r>
            <a:endParaRPr sz="1200"/>
          </a:p>
          <a:p>
            <a:pPr marL="457200" lvl="0" indent="-304800" algn="l" rtl="0">
              <a:spcBef>
                <a:spcPts val="0"/>
              </a:spcBef>
              <a:spcAft>
                <a:spcPts val="0"/>
              </a:spcAft>
              <a:buSzPts val="1200"/>
              <a:buChar char="●"/>
            </a:pPr>
            <a:r>
              <a:rPr lang="en" sz="1200"/>
              <a:t>Temperature and humidity</a:t>
            </a:r>
            <a:endParaRPr sz="1200"/>
          </a:p>
          <a:p>
            <a:pPr marL="457200" lvl="0" indent="-304800" algn="l" rtl="0">
              <a:spcBef>
                <a:spcPts val="0"/>
              </a:spcBef>
              <a:spcAft>
                <a:spcPts val="0"/>
              </a:spcAft>
              <a:buSzPts val="1200"/>
              <a:buChar char="●"/>
            </a:pPr>
            <a:r>
              <a:rPr lang="en" sz="1200"/>
              <a:t>Moisture sensor</a:t>
            </a:r>
            <a:endParaRPr sz="1200"/>
          </a:p>
          <a:p>
            <a:pPr marL="457200" lvl="0" indent="-304800" algn="l" rtl="0">
              <a:spcBef>
                <a:spcPts val="0"/>
              </a:spcBef>
              <a:spcAft>
                <a:spcPts val="0"/>
              </a:spcAft>
              <a:buSzPts val="1200"/>
              <a:buChar char="●"/>
            </a:pPr>
            <a:r>
              <a:rPr lang="en" sz="1200"/>
              <a:t>Water level sensor</a:t>
            </a:r>
            <a:endParaRPr sz="1200"/>
          </a:p>
          <a:p>
            <a:pPr marL="457200" lvl="0" indent="-304800" algn="l" rtl="0">
              <a:spcBef>
                <a:spcPts val="0"/>
              </a:spcBef>
              <a:spcAft>
                <a:spcPts val="0"/>
              </a:spcAft>
              <a:buSzPts val="1200"/>
              <a:buChar char="●"/>
            </a:pPr>
            <a:r>
              <a:rPr lang="en" sz="1200"/>
              <a:t>Motion sensor</a:t>
            </a:r>
            <a:endParaRPr sz="1200"/>
          </a:p>
          <a:p>
            <a:pPr marL="457200" lvl="0" indent="-304800" algn="l" rtl="0">
              <a:spcBef>
                <a:spcPts val="0"/>
              </a:spcBef>
              <a:spcAft>
                <a:spcPts val="0"/>
              </a:spcAft>
              <a:buSzPts val="1200"/>
              <a:buChar char="●"/>
            </a:pPr>
            <a:r>
              <a:rPr lang="en" sz="1200"/>
              <a:t>Collision sensor </a:t>
            </a:r>
            <a:endParaRPr sz="1200"/>
          </a:p>
          <a:p>
            <a:pPr marL="457200" lvl="0" indent="-304800" algn="l" rtl="0">
              <a:spcBef>
                <a:spcPts val="0"/>
              </a:spcBef>
              <a:spcAft>
                <a:spcPts val="0"/>
              </a:spcAft>
              <a:buSzPts val="1200"/>
              <a:buChar char="●"/>
            </a:pPr>
            <a:r>
              <a:rPr lang="en" sz="1200"/>
              <a:t>Camera</a:t>
            </a:r>
            <a:endParaRPr sz="1200"/>
          </a:p>
          <a:p>
            <a:pPr marL="457200" lvl="0" indent="-304800" algn="l" rtl="0">
              <a:spcBef>
                <a:spcPts val="0"/>
              </a:spcBef>
              <a:spcAft>
                <a:spcPts val="0"/>
              </a:spcAft>
              <a:buSzPts val="1200"/>
              <a:buChar char="●"/>
            </a:pPr>
            <a:r>
              <a:rPr lang="en" sz="1200"/>
              <a:t>Ultrasonic sensor</a:t>
            </a:r>
            <a:endParaRPr sz="1200"/>
          </a:p>
          <a:p>
            <a:pPr marL="457200" lvl="0" indent="-304800" algn="l" rtl="0">
              <a:spcBef>
                <a:spcPts val="0"/>
              </a:spcBef>
              <a:spcAft>
                <a:spcPts val="0"/>
              </a:spcAft>
              <a:buSzPts val="1200"/>
              <a:buChar char="●"/>
            </a:pPr>
            <a:r>
              <a:rPr lang="en" sz="1200"/>
              <a:t>Sound sensor</a:t>
            </a:r>
            <a:endParaRPr sz="1200"/>
          </a:p>
          <a:p>
            <a:pPr marL="457200" lvl="0" indent="-304800" algn="l" rtl="0">
              <a:spcBef>
                <a:spcPts val="0"/>
              </a:spcBef>
              <a:spcAft>
                <a:spcPts val="0"/>
              </a:spcAft>
              <a:buSzPts val="1200"/>
              <a:buChar char="●"/>
            </a:pPr>
            <a:r>
              <a:rPr lang="en" sz="1200"/>
              <a:t>…</a:t>
            </a:r>
            <a:endParaRPr sz="1200"/>
          </a:p>
          <a:p>
            <a:pPr marL="0" lvl="0" indent="0" algn="l" rtl="0">
              <a:spcBef>
                <a:spcPts val="1200"/>
              </a:spcBef>
              <a:spcAft>
                <a:spcPts val="1200"/>
              </a:spcAft>
              <a:buNone/>
            </a:pPr>
            <a:endParaRPr/>
          </a:p>
        </p:txBody>
      </p:sp>
      <p:pic>
        <p:nvPicPr>
          <p:cNvPr id="128" name="Google Shape;128;p23"/>
          <p:cNvPicPr preferRelativeResize="0"/>
          <p:nvPr/>
        </p:nvPicPr>
        <p:blipFill>
          <a:blip r:embed="rId3">
            <a:alphaModFix/>
          </a:blip>
          <a:stretch>
            <a:fillRect/>
          </a:stretch>
        </p:blipFill>
        <p:spPr>
          <a:xfrm>
            <a:off x="4482524" y="806500"/>
            <a:ext cx="4349775" cy="4228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45"/>
        <p:cNvGrpSpPr/>
        <p:nvPr/>
      </p:nvGrpSpPr>
      <p:grpSpPr>
        <a:xfrm>
          <a:off x="0" y="0"/>
          <a:ext cx="0" cy="0"/>
          <a:chOff x="0" y="0"/>
          <a:chExt cx="0" cy="0"/>
        </a:xfrm>
      </p:grpSpPr>
      <p:sp>
        <p:nvSpPr>
          <p:cNvPr id="846" name="Google Shape;846;p113"/>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What is IoT? (IEEE Internet of things journal)</a:t>
            </a:r>
            <a:endParaRPr/>
          </a:p>
        </p:txBody>
      </p:sp>
      <p:sp>
        <p:nvSpPr>
          <p:cNvPr id="847" name="Google Shape;847;p113"/>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85000"/>
          </a:bodyPr>
          <a:lstStyle/>
          <a:p>
            <a:pPr marL="12700" lvl="0" indent="0" algn="just" rtl="0">
              <a:lnSpc>
                <a:spcPct val="150000"/>
              </a:lnSpc>
              <a:spcBef>
                <a:spcPts val="100"/>
              </a:spcBef>
              <a:spcAft>
                <a:spcPts val="0"/>
              </a:spcAft>
              <a:buClr>
                <a:schemeClr val="dk1"/>
              </a:buClr>
              <a:buSzPct val="45833"/>
              <a:buFont typeface="Arial"/>
              <a:buNone/>
            </a:pPr>
            <a:r>
              <a:rPr lang="en" sz="2400">
                <a:solidFill>
                  <a:srgbClr val="548ED4"/>
                </a:solidFill>
                <a:latin typeface="Calibri"/>
                <a:ea typeface="Calibri"/>
                <a:cs typeface="Calibri"/>
                <a:sym typeface="Calibri"/>
              </a:rPr>
              <a:t>“An IoT system is a network of networks where, typically, a massive  number of  objects,  things,  sensors or  devices are connected through communications and information infrastructure to provide value-added services via intelligent data processing and  management for  different applications (e.g.  smart cities, smart health, smart grid, smart home,  smart transportation, and  smart shopping).”</a:t>
            </a:r>
            <a:endParaRPr sz="2400">
              <a:solidFill>
                <a:srgbClr val="548ED4"/>
              </a:solidFill>
              <a:latin typeface="Calibri"/>
              <a:ea typeface="Calibri"/>
              <a:cs typeface="Calibri"/>
              <a:sym typeface="Calibri"/>
            </a:endParaRPr>
          </a:p>
          <a:p>
            <a:pPr marL="0" lvl="0" indent="0" algn="l" rtl="0">
              <a:spcBef>
                <a:spcPts val="800"/>
              </a:spcBef>
              <a:spcAft>
                <a:spcPts val="120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14"/>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If you are interested in IoT-related research</a:t>
            </a:r>
            <a:endParaRPr/>
          </a:p>
        </p:txBody>
      </p:sp>
      <p:sp>
        <p:nvSpPr>
          <p:cNvPr id="853" name="Google Shape;853;p114"/>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t>MobiSys, Sensys, MobiCOM</a:t>
            </a:r>
            <a:endParaRPr/>
          </a:p>
          <a:p>
            <a:pPr marL="0" lvl="0" indent="0" algn="l" rtl="0">
              <a:spcBef>
                <a:spcPts val="1200"/>
              </a:spcBef>
              <a:spcAft>
                <a:spcPts val="0"/>
              </a:spcAft>
              <a:buNone/>
            </a:pPr>
            <a:endParaRPr/>
          </a:p>
          <a:p>
            <a:pPr marL="0" lvl="0" indent="0" algn="l" rtl="0">
              <a:spcBef>
                <a:spcPts val="1200"/>
              </a:spcBef>
              <a:spcAft>
                <a:spcPts val="0"/>
              </a:spcAft>
              <a:buNone/>
            </a:pPr>
            <a:r>
              <a:rPr lang="en"/>
              <a:t>PerCOM</a:t>
            </a:r>
            <a:endParaRPr/>
          </a:p>
          <a:p>
            <a:pPr marL="0" lvl="0" indent="0" algn="l" rtl="0">
              <a:spcBef>
                <a:spcPts val="1200"/>
              </a:spcBef>
              <a:spcAft>
                <a:spcPts val="0"/>
              </a:spcAft>
              <a:buNone/>
            </a:pPr>
            <a:endParaRPr/>
          </a:p>
          <a:p>
            <a:pPr marL="0" lvl="0" indent="0" algn="l" rtl="0">
              <a:spcBef>
                <a:spcPts val="1200"/>
              </a:spcBef>
              <a:spcAft>
                <a:spcPts val="0"/>
              </a:spcAft>
              <a:buNone/>
            </a:pPr>
            <a:r>
              <a:rPr lang="en"/>
              <a:t>Ubicomp</a:t>
            </a:r>
            <a:endParaRPr/>
          </a:p>
          <a:p>
            <a:pPr marL="0" lvl="0" indent="0" algn="l" rtl="0">
              <a:spcBef>
                <a:spcPts val="1200"/>
              </a:spcBef>
              <a:spcAft>
                <a:spcPts val="0"/>
              </a:spcAft>
              <a:buNone/>
            </a:pPr>
            <a:endParaRPr/>
          </a:p>
          <a:p>
            <a:pPr marL="0" lvl="0" indent="0" algn="l" rtl="0">
              <a:spcBef>
                <a:spcPts val="1200"/>
              </a:spcBef>
              <a:spcAft>
                <a:spcPts val="1200"/>
              </a:spcAft>
              <a:buNone/>
            </a:pPr>
            <a:r>
              <a:rPr lang="en" sz="2600">
                <a:solidFill>
                  <a:schemeClr val="dk1"/>
                </a:solidFill>
              </a:rPr>
              <a:t>https://www.youtube.com/watch?v=ULfg9MV4ymQ</a:t>
            </a:r>
            <a:endParaRPr sz="16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use these sensors?</a:t>
            </a:r>
            <a:endParaRPr/>
          </a:p>
        </p:txBody>
      </p:sp>
      <p:sp>
        <p:nvSpPr>
          <p:cNvPr id="134" name="Google Shape;134;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DHT-22 as an example:</a:t>
            </a:r>
            <a:endParaRPr/>
          </a:p>
          <a:p>
            <a:pPr marL="0" lvl="0" indent="0" algn="l" rtl="0">
              <a:spcBef>
                <a:spcPts val="1200"/>
              </a:spcBef>
              <a:spcAft>
                <a:spcPts val="1200"/>
              </a:spcAft>
              <a:buNone/>
            </a:pPr>
            <a:endParaRPr/>
          </a:p>
        </p:txBody>
      </p:sp>
      <p:sp>
        <p:nvSpPr>
          <p:cNvPr id="135" name="Google Shape;135;p24"/>
          <p:cNvSpPr txBox="1"/>
          <p:nvPr/>
        </p:nvSpPr>
        <p:spPr>
          <a:xfrm>
            <a:off x="844675" y="4568875"/>
            <a:ext cx="706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Reference: https://pimylifeup.com/raspberry-pi-humidity-sensor-dht22/</a:t>
            </a:r>
            <a:endParaRPr/>
          </a:p>
        </p:txBody>
      </p:sp>
      <p:pic>
        <p:nvPicPr>
          <p:cNvPr id="136" name="Google Shape;136;p24"/>
          <p:cNvPicPr preferRelativeResize="0"/>
          <p:nvPr/>
        </p:nvPicPr>
        <p:blipFill>
          <a:blip r:embed="rId3">
            <a:alphaModFix/>
          </a:blip>
          <a:stretch>
            <a:fillRect/>
          </a:stretch>
        </p:blipFill>
        <p:spPr>
          <a:xfrm>
            <a:off x="454625" y="1701575"/>
            <a:ext cx="3719600" cy="2575850"/>
          </a:xfrm>
          <a:prstGeom prst="rect">
            <a:avLst/>
          </a:prstGeom>
          <a:noFill/>
          <a:ln>
            <a:noFill/>
          </a:ln>
        </p:spPr>
      </p:pic>
      <p:pic>
        <p:nvPicPr>
          <p:cNvPr id="137" name="Google Shape;137;p24"/>
          <p:cNvPicPr preferRelativeResize="0"/>
          <p:nvPr/>
        </p:nvPicPr>
        <p:blipFill>
          <a:blip r:embed="rId4">
            <a:alphaModFix/>
          </a:blip>
          <a:stretch>
            <a:fillRect/>
          </a:stretch>
        </p:blipFill>
        <p:spPr>
          <a:xfrm>
            <a:off x="5013425" y="1620275"/>
            <a:ext cx="3423726" cy="2657150"/>
          </a:xfrm>
          <a:prstGeom prst="rect">
            <a:avLst/>
          </a:prstGeom>
          <a:noFill/>
          <a:ln>
            <a:noFill/>
          </a:ln>
        </p:spPr>
      </p:pic>
      <p:sp>
        <p:nvSpPr>
          <p:cNvPr id="138" name="Google Shape;138;p24"/>
          <p:cNvSpPr txBox="1"/>
          <p:nvPr/>
        </p:nvSpPr>
        <p:spPr>
          <a:xfrm>
            <a:off x="5437150" y="12200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GPIO expansion board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to use these sensors?</a:t>
            </a:r>
            <a:endParaRPr/>
          </a:p>
          <a:p>
            <a:pPr marL="0" lvl="0" indent="0" algn="l" rtl="0">
              <a:spcBef>
                <a:spcPts val="0"/>
              </a:spcBef>
              <a:spcAft>
                <a:spcPts val="0"/>
              </a:spcAft>
              <a:buNone/>
            </a:pPr>
            <a:endParaRPr/>
          </a:p>
        </p:txBody>
      </p:sp>
      <p:sp>
        <p:nvSpPr>
          <p:cNvPr id="144" name="Google Shape;14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Clr>
                <a:schemeClr val="dk1"/>
              </a:buClr>
              <a:buSzPts val="1100"/>
              <a:buFont typeface="Arial"/>
              <a:buNone/>
            </a:pPr>
            <a:r>
              <a:rPr lang="en"/>
              <a:t>DHT-22 as an example:</a:t>
            </a:r>
            <a:endParaRPr/>
          </a:p>
          <a:p>
            <a:pPr marL="0" lvl="0" indent="0" algn="l" rtl="0">
              <a:spcBef>
                <a:spcPts val="1200"/>
              </a:spcBef>
              <a:spcAft>
                <a:spcPts val="0"/>
              </a:spcAft>
              <a:buNone/>
            </a:pPr>
            <a:r>
              <a:rPr lang="en" sz="2200" u="sng">
                <a:solidFill>
                  <a:schemeClr val="hlink"/>
                </a:solidFill>
                <a:hlinkClick r:id="rId3"/>
              </a:rPr>
              <a:t>https://github.com/adafruit/Adafruit_Python_DHT</a:t>
            </a:r>
            <a:endParaRPr sz="2200">
              <a:solidFill>
                <a:schemeClr val="dk1"/>
              </a:solidFill>
            </a:endParaRPr>
          </a:p>
          <a:p>
            <a:pPr marL="457200" lvl="0" indent="-368300" algn="l" rtl="0">
              <a:spcBef>
                <a:spcPts val="1200"/>
              </a:spcBef>
              <a:spcAft>
                <a:spcPts val="0"/>
              </a:spcAft>
              <a:buClr>
                <a:schemeClr val="dk1"/>
              </a:buClr>
              <a:buSzPts val="2200"/>
              <a:buAutoNum type="arabicPeriod"/>
            </a:pPr>
            <a:r>
              <a:rPr lang="en" sz="2200">
                <a:solidFill>
                  <a:schemeClr val="dk1"/>
                </a:solidFill>
              </a:rPr>
              <a:t>Install the library</a:t>
            </a:r>
            <a:endParaRPr sz="2200">
              <a:solidFill>
                <a:schemeClr val="dk1"/>
              </a:solidFill>
            </a:endParaRPr>
          </a:p>
          <a:p>
            <a:pPr marL="0" lvl="0" indent="0" algn="l" rtl="0">
              <a:spcBef>
                <a:spcPts val="1200"/>
              </a:spcBef>
              <a:spcAft>
                <a:spcPts val="0"/>
              </a:spcAft>
              <a:buNone/>
            </a:pPr>
            <a:endParaRPr sz="2200">
              <a:solidFill>
                <a:schemeClr val="dk1"/>
              </a:solidFill>
            </a:endParaRPr>
          </a:p>
          <a:p>
            <a:pPr marL="457200" lvl="0" indent="-368300" algn="l" rtl="0">
              <a:spcBef>
                <a:spcPts val="1200"/>
              </a:spcBef>
              <a:spcAft>
                <a:spcPts val="0"/>
              </a:spcAft>
              <a:buClr>
                <a:schemeClr val="dk1"/>
              </a:buClr>
              <a:buSzPts val="2200"/>
              <a:buAutoNum type="arabicPeriod"/>
            </a:pPr>
            <a:r>
              <a:rPr lang="en" sz="2200">
                <a:solidFill>
                  <a:schemeClr val="dk1"/>
                </a:solidFill>
              </a:rPr>
              <a:t>Invoke the API:</a:t>
            </a:r>
            <a:endParaRPr sz="2200">
              <a:solidFill>
                <a:schemeClr val="dk1"/>
              </a:solidFill>
            </a:endParaRPr>
          </a:p>
          <a:p>
            <a:pPr marL="0" lvl="0" indent="0" algn="l" rtl="0">
              <a:spcBef>
                <a:spcPts val="1200"/>
              </a:spcBef>
              <a:spcAft>
                <a:spcPts val="0"/>
              </a:spcAft>
              <a:buNone/>
            </a:pPr>
            <a:endParaRPr sz="2200">
              <a:solidFill>
                <a:schemeClr val="dk1"/>
              </a:solidFill>
            </a:endParaRPr>
          </a:p>
          <a:p>
            <a:pPr marL="457200" lvl="0" indent="-368300" algn="l" rtl="0">
              <a:spcBef>
                <a:spcPts val="1200"/>
              </a:spcBef>
              <a:spcAft>
                <a:spcPts val="0"/>
              </a:spcAft>
              <a:buClr>
                <a:schemeClr val="dk1"/>
              </a:buClr>
              <a:buSzPts val="2200"/>
              <a:buAutoNum type="arabicPeriod"/>
            </a:pPr>
            <a:r>
              <a:rPr lang="en" sz="2200">
                <a:solidFill>
                  <a:schemeClr val="dk1"/>
                </a:solidFill>
              </a:rPr>
              <a:t>output:</a:t>
            </a:r>
            <a:endParaRPr sz="2200">
              <a:solidFill>
                <a:schemeClr val="dk1"/>
              </a:solidFill>
            </a:endParaRPr>
          </a:p>
        </p:txBody>
      </p:sp>
      <p:pic>
        <p:nvPicPr>
          <p:cNvPr id="145" name="Google Shape;145;p25"/>
          <p:cNvPicPr preferRelativeResize="0"/>
          <p:nvPr/>
        </p:nvPicPr>
        <p:blipFill>
          <a:blip r:embed="rId4">
            <a:alphaModFix/>
          </a:blip>
          <a:stretch>
            <a:fillRect/>
          </a:stretch>
        </p:blipFill>
        <p:spPr>
          <a:xfrm>
            <a:off x="3356800" y="2124575"/>
            <a:ext cx="4740900" cy="987700"/>
          </a:xfrm>
          <a:prstGeom prst="rect">
            <a:avLst/>
          </a:prstGeom>
          <a:noFill/>
          <a:ln>
            <a:noFill/>
          </a:ln>
        </p:spPr>
      </p:pic>
      <p:pic>
        <p:nvPicPr>
          <p:cNvPr id="146" name="Google Shape;146;p25"/>
          <p:cNvPicPr preferRelativeResize="0"/>
          <p:nvPr/>
        </p:nvPicPr>
        <p:blipFill>
          <a:blip r:embed="rId5">
            <a:alphaModFix/>
          </a:blip>
          <a:stretch>
            <a:fillRect/>
          </a:stretch>
        </p:blipFill>
        <p:spPr>
          <a:xfrm>
            <a:off x="3356800" y="3240925"/>
            <a:ext cx="5100576" cy="631650"/>
          </a:xfrm>
          <a:prstGeom prst="rect">
            <a:avLst/>
          </a:prstGeom>
          <a:noFill/>
          <a:ln>
            <a:noFill/>
          </a:ln>
        </p:spPr>
      </p:pic>
      <p:pic>
        <p:nvPicPr>
          <p:cNvPr id="147" name="Google Shape;147;p25"/>
          <p:cNvPicPr preferRelativeResize="0"/>
          <p:nvPr/>
        </p:nvPicPr>
        <p:blipFill>
          <a:blip r:embed="rId6">
            <a:alphaModFix/>
          </a:blip>
          <a:stretch>
            <a:fillRect/>
          </a:stretch>
        </p:blipFill>
        <p:spPr>
          <a:xfrm>
            <a:off x="3356812" y="4110174"/>
            <a:ext cx="2430375" cy="892450"/>
          </a:xfrm>
          <a:prstGeom prst="rect">
            <a:avLst/>
          </a:prstGeom>
          <a:noFill/>
          <a:ln>
            <a:noFill/>
          </a:ln>
        </p:spPr>
      </p:pic>
      <p:sp>
        <p:nvSpPr>
          <p:cNvPr id="148" name="Google Shape;148;p25"/>
          <p:cNvSpPr txBox="1"/>
          <p:nvPr/>
        </p:nvSpPr>
        <p:spPr>
          <a:xfrm>
            <a:off x="5457375" y="867825"/>
            <a:ext cx="3000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https://www.youtube.com/watch?v=IHTnU1T8ETk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200"/>
              <a:t>Arduino</a:t>
            </a:r>
            <a:endParaRPr/>
          </a:p>
        </p:txBody>
      </p:sp>
      <p:sp>
        <p:nvSpPr>
          <p:cNvPr id="154" name="Google Shape;15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Raspberry Pi    ⇔     Arduino </a:t>
            </a:r>
            <a:endParaRPr/>
          </a:p>
        </p:txBody>
      </p:sp>
      <p:graphicFrame>
        <p:nvGraphicFramePr>
          <p:cNvPr id="155" name="Google Shape;155;p26"/>
          <p:cNvGraphicFramePr/>
          <p:nvPr/>
        </p:nvGraphicFramePr>
        <p:xfrm>
          <a:off x="261500" y="2513450"/>
          <a:ext cx="3000000" cy="3000000"/>
        </p:xfrm>
        <a:graphic>
          <a:graphicData uri="http://schemas.openxmlformats.org/drawingml/2006/table">
            <a:tbl>
              <a:tblPr>
                <a:noFill/>
                <a:tableStyleId>{5AA4C5CF-05ED-4AD9-AC1B-17F7394A9FFF}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t>Single Board Computing</a:t>
                      </a:r>
                      <a:endParaRPr/>
                    </a:p>
                  </a:txBody>
                  <a:tcPr marL="91425" marR="91425" marT="91425" marB="91425"/>
                </a:tc>
                <a:tc>
                  <a:txBody>
                    <a:bodyPr/>
                    <a:lstStyle/>
                    <a:p>
                      <a:pPr marL="0" lvl="0" indent="0" algn="l" rtl="0">
                        <a:spcBef>
                          <a:spcPts val="0"/>
                        </a:spcBef>
                        <a:spcAft>
                          <a:spcPts val="0"/>
                        </a:spcAft>
                        <a:buNone/>
                      </a:pPr>
                      <a:r>
                        <a:rPr lang="en"/>
                        <a:t>Microcontroller development board</a:t>
                      </a:r>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linux based OS</a:t>
                      </a:r>
                      <a:endParaRPr/>
                    </a:p>
                  </a:txBody>
                  <a:tcPr marL="91425" marR="91425" marT="91425" marB="91425"/>
                </a:tc>
                <a:tc>
                  <a:txBody>
                    <a:bodyPr/>
                    <a:lstStyle/>
                    <a:p>
                      <a:pPr marL="0" lvl="0" indent="0" algn="l" rtl="0">
                        <a:spcBef>
                          <a:spcPts val="0"/>
                        </a:spcBef>
                        <a:spcAft>
                          <a:spcPts val="0"/>
                        </a:spcAft>
                        <a:buNone/>
                      </a:pPr>
                      <a:r>
                        <a:rPr lang="en"/>
                        <a:t>No OS</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Clr>
                          <a:schemeClr val="dk1"/>
                        </a:buClr>
                        <a:buSzPts val="1100"/>
                        <a:buFont typeface="Arial"/>
                        <a:buNone/>
                      </a:pPr>
                      <a:r>
                        <a:rPr lang="en">
                          <a:solidFill>
                            <a:schemeClr val="dk1"/>
                          </a:solidFill>
                        </a:rPr>
                        <a:t>Multiple tasks  </a:t>
                      </a:r>
                      <a:endParaRPr/>
                    </a:p>
                  </a:txBody>
                  <a:tcPr marL="91425" marR="91425" marT="91425" marB="91425"/>
                </a:tc>
                <a:tc>
                  <a:txBody>
                    <a:bodyPr/>
                    <a:lstStyle/>
                    <a:p>
                      <a:pPr marL="0" lvl="0" indent="0" algn="l" rtl="0">
                        <a:spcBef>
                          <a:spcPts val="0"/>
                        </a:spcBef>
                        <a:spcAft>
                          <a:spcPts val="0"/>
                        </a:spcAft>
                        <a:buNone/>
                      </a:pPr>
                      <a:r>
                        <a:rPr lang="en"/>
                        <a:t>Single task</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High level programming languages</a:t>
                      </a:r>
                      <a:endParaRPr/>
                    </a:p>
                  </a:txBody>
                  <a:tcPr marL="91425" marR="91425" marT="91425" marB="91425"/>
                </a:tc>
                <a:tc>
                  <a:txBody>
                    <a:bodyPr/>
                    <a:lstStyle/>
                    <a:p>
                      <a:pPr marL="0" lvl="0" indent="0" algn="l" rtl="0">
                        <a:spcBef>
                          <a:spcPts val="0"/>
                        </a:spcBef>
                        <a:spcAft>
                          <a:spcPts val="0"/>
                        </a:spcAft>
                        <a:buNone/>
                      </a:pPr>
                      <a:r>
                        <a:rPr lang="en"/>
                        <a:t>C or C++</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Built-in wireless modules</a:t>
                      </a:r>
                      <a:endParaRPr/>
                    </a:p>
                  </a:txBody>
                  <a:tcPr marL="91425" marR="91425" marT="91425" marB="91425"/>
                </a:tc>
                <a:tc>
                  <a:txBody>
                    <a:bodyPr/>
                    <a:lstStyle/>
                    <a:p>
                      <a:pPr marL="0" lvl="0" indent="0" algn="l" rtl="0">
                        <a:spcBef>
                          <a:spcPts val="0"/>
                        </a:spcBef>
                        <a:spcAft>
                          <a:spcPts val="0"/>
                        </a:spcAft>
                        <a:buNone/>
                      </a:pPr>
                      <a:r>
                        <a:rPr lang="en"/>
                        <a:t>Addon wireless modules</a:t>
                      </a:r>
                      <a:endParaRPr/>
                    </a:p>
                  </a:txBody>
                  <a:tcPr marL="91425" marR="91425" marT="91425" marB="91425"/>
                </a:tc>
                <a:extLst>
                  <a:ext uri="{0D108BD9-81ED-4DB2-BD59-A6C34878D82A}">
                    <a16:rowId xmlns:a16="http://schemas.microsoft.com/office/drawing/2014/main" val="10004"/>
                  </a:ext>
                </a:extLst>
              </a:tr>
            </a:tbl>
          </a:graphicData>
        </a:graphic>
      </p:graphicFrame>
      <p:pic>
        <p:nvPicPr>
          <p:cNvPr id="156" name="Google Shape;156;p26"/>
          <p:cNvPicPr preferRelativeResize="0"/>
          <p:nvPr/>
        </p:nvPicPr>
        <p:blipFill>
          <a:blip r:embed="rId3">
            <a:alphaModFix/>
          </a:blip>
          <a:stretch>
            <a:fillRect/>
          </a:stretch>
        </p:blipFill>
        <p:spPr>
          <a:xfrm>
            <a:off x="6455873" y="691025"/>
            <a:ext cx="2048412" cy="15098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Arduino IDE</a:t>
            </a:r>
            <a:endParaRPr/>
          </a:p>
        </p:txBody>
      </p:sp>
      <p:sp>
        <p:nvSpPr>
          <p:cNvPr id="162" name="Google Shape;16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Connect Arduino Uno to your computer</a:t>
            </a:r>
            <a:endParaRPr/>
          </a:p>
          <a:p>
            <a:pPr marL="457200" lvl="0" indent="-342900" algn="l" rtl="0">
              <a:spcBef>
                <a:spcPts val="0"/>
              </a:spcBef>
              <a:spcAft>
                <a:spcPts val="0"/>
              </a:spcAft>
              <a:buSzPts val="1800"/>
              <a:buAutoNum type="arabicPeriod"/>
            </a:pPr>
            <a:r>
              <a:rPr lang="en"/>
              <a:t>Install and launch Arduino IDE</a:t>
            </a:r>
            <a:endParaRPr/>
          </a:p>
          <a:p>
            <a:pPr marL="457200" lvl="0" indent="-342900" algn="l" rtl="0">
              <a:spcBef>
                <a:spcPts val="0"/>
              </a:spcBef>
              <a:spcAft>
                <a:spcPts val="0"/>
              </a:spcAft>
              <a:buSzPts val="1800"/>
              <a:buAutoNum type="arabicPeriod"/>
            </a:pPr>
            <a:r>
              <a:rPr lang="en"/>
              <a:t>Create your project (open sample projects: Blink Arduino LED)</a:t>
            </a:r>
            <a:endParaRPr/>
          </a:p>
          <a:p>
            <a:pPr marL="457200" lvl="0" indent="-342900" algn="l" rtl="0">
              <a:spcBef>
                <a:spcPts val="0"/>
              </a:spcBef>
              <a:spcAft>
                <a:spcPts val="0"/>
              </a:spcAft>
              <a:buSzPts val="1800"/>
              <a:buAutoNum type="arabicPeriod"/>
            </a:pPr>
            <a:r>
              <a:rPr lang="en"/>
              <a:t>Select your arduino board in the IDE</a:t>
            </a:r>
            <a:endParaRPr/>
          </a:p>
          <a:p>
            <a:pPr marL="457200" lvl="0" indent="-342900" algn="l" rtl="0">
              <a:spcBef>
                <a:spcPts val="0"/>
              </a:spcBef>
              <a:spcAft>
                <a:spcPts val="0"/>
              </a:spcAft>
              <a:buSzPts val="1800"/>
              <a:buAutoNum type="arabicPeriod"/>
            </a:pPr>
            <a:r>
              <a:rPr lang="en"/>
              <a:t>Upload your program to the board </a:t>
            </a:r>
            <a:endParaRPr/>
          </a:p>
          <a:p>
            <a:pPr marL="457200" lvl="0" indent="-342900" algn="l" rtl="0">
              <a:spcBef>
                <a:spcPts val="0"/>
              </a:spcBef>
              <a:spcAft>
                <a:spcPts val="0"/>
              </a:spcAft>
              <a:buSzPts val="1800"/>
              <a:buAutoNum type="arabicPeriod"/>
            </a:pPr>
            <a:r>
              <a:rPr lang="en"/>
              <a:t>Run it!</a:t>
            </a:r>
            <a:endParaRPr/>
          </a:p>
          <a:p>
            <a:pPr marL="0" lvl="0" indent="0" algn="l" rtl="0">
              <a:spcBef>
                <a:spcPts val="1200"/>
              </a:spcBef>
              <a:spcAft>
                <a:spcPts val="1200"/>
              </a:spcAft>
              <a:buNone/>
            </a:pPr>
            <a:endParaRPr/>
          </a:p>
        </p:txBody>
      </p:sp>
      <p:sp>
        <p:nvSpPr>
          <p:cNvPr id="163" name="Google Shape;163;p27"/>
          <p:cNvSpPr txBox="1"/>
          <p:nvPr/>
        </p:nvSpPr>
        <p:spPr>
          <a:xfrm>
            <a:off x="3476675" y="4568875"/>
            <a:ext cx="5416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dk1"/>
                </a:solidFill>
              </a:rPr>
              <a:t>Reference: https://www.techtonions.com/getting-familiar-with-arduino-ide/</a:t>
            </a:r>
            <a:endParaRPr sz="1200"/>
          </a:p>
        </p:txBody>
      </p:sp>
      <p:pic>
        <p:nvPicPr>
          <p:cNvPr id="164" name="Google Shape;164;p27"/>
          <p:cNvPicPr preferRelativeResize="0"/>
          <p:nvPr/>
        </p:nvPicPr>
        <p:blipFill>
          <a:blip r:embed="rId3">
            <a:alphaModFix/>
          </a:blip>
          <a:stretch>
            <a:fillRect/>
          </a:stretch>
        </p:blipFill>
        <p:spPr>
          <a:xfrm>
            <a:off x="4937100" y="2416400"/>
            <a:ext cx="3895200" cy="2087075"/>
          </a:xfrm>
          <a:prstGeom prst="rect">
            <a:avLst/>
          </a:prstGeom>
          <a:noFill/>
          <a:ln>
            <a:noFill/>
          </a:ln>
        </p:spPr>
      </p:pic>
      <p:sp>
        <p:nvSpPr>
          <p:cNvPr id="165" name="Google Shape;165;p27"/>
          <p:cNvSpPr txBox="1"/>
          <p:nvPr/>
        </p:nvSpPr>
        <p:spPr>
          <a:xfrm>
            <a:off x="191825" y="3366775"/>
            <a:ext cx="3470100" cy="1571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1200"/>
              </a:spcBef>
              <a:spcAft>
                <a:spcPts val="1200"/>
              </a:spcAft>
              <a:buNone/>
            </a:pPr>
            <a:r>
              <a:rPr lang="en" sz="1800">
                <a:solidFill>
                  <a:schemeClr val="dk2"/>
                </a:solidFill>
              </a:rPr>
              <a:t>Cross-compile: compiling code for one computer system on a different system</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Arduino  + ROS</a:t>
            </a:r>
            <a:endParaRPr/>
          </a:p>
        </p:txBody>
      </p:sp>
      <p:sp>
        <p:nvSpPr>
          <p:cNvPr id="171" name="Google Shape;171;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ROS (Robot Operating System)</a:t>
            </a:r>
            <a:endParaRPr/>
          </a:p>
        </p:txBody>
      </p:sp>
      <p:sp>
        <p:nvSpPr>
          <p:cNvPr id="172" name="Google Shape;172;p28"/>
          <p:cNvSpPr txBox="1"/>
          <p:nvPr/>
        </p:nvSpPr>
        <p:spPr>
          <a:xfrm>
            <a:off x="4688400" y="244075"/>
            <a:ext cx="3566700" cy="4002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3">
                  <a:extLst>
                    <a:ext uri="{A12FA001-AC4F-418D-AE19-62706E023703}">
                      <ahyp:hlinkClr xmlns:ahyp="http://schemas.microsoft.com/office/drawing/2018/hyperlinkcolor" val="tx"/>
                    </a:ext>
                  </a:extLst>
                </a:hlinkClick>
              </a:rPr>
              <a:t>  1</a:t>
            </a:r>
            <a:r>
              <a:rPr lang="en" sz="800">
                <a:solidFill>
                  <a:srgbClr val="808080"/>
                </a:solidFill>
                <a:highlight>
                  <a:srgbClr val="F3F5F7"/>
                </a:highlight>
                <a:latin typeface="Courier New"/>
                <a:ea typeface="Courier New"/>
                <a:cs typeface="Courier New"/>
                <a:sym typeface="Courier New"/>
              </a:rPr>
              <a:t> </a:t>
            </a:r>
            <a:r>
              <a:rPr lang="en" sz="800">
                <a:solidFill>
                  <a:srgbClr val="008000"/>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4">
                  <a:extLst>
                    <a:ext uri="{A12FA001-AC4F-418D-AE19-62706E023703}">
                      <ahyp:hlinkClr xmlns:ahyp="http://schemas.microsoft.com/office/drawing/2018/hyperlinkcolor" val="tx"/>
                    </a:ext>
                  </a:extLst>
                </a:hlinkClick>
              </a:rPr>
              <a:t>   2</a:t>
            </a:r>
            <a:r>
              <a:rPr lang="en" sz="800">
                <a:solidFill>
                  <a:srgbClr val="808080"/>
                </a:solidFill>
                <a:highlight>
                  <a:srgbClr val="F3F5F7"/>
                </a:highlight>
                <a:latin typeface="Courier New"/>
                <a:ea typeface="Courier New"/>
                <a:cs typeface="Courier New"/>
                <a:sym typeface="Courier New"/>
              </a:rPr>
              <a:t> </a:t>
            </a:r>
            <a:r>
              <a:rPr lang="en" sz="800">
                <a:solidFill>
                  <a:srgbClr val="008000"/>
                </a:solidFill>
                <a:highlight>
                  <a:srgbClr val="F3F5F7"/>
                </a:highlight>
                <a:latin typeface="Courier New"/>
                <a:ea typeface="Courier New"/>
                <a:cs typeface="Courier New"/>
                <a:sym typeface="Courier New"/>
              </a:rPr>
              <a:t>* rosserial Publisher Example</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5">
                  <a:extLst>
                    <a:ext uri="{A12FA001-AC4F-418D-AE19-62706E023703}">
                      <ahyp:hlinkClr xmlns:ahyp="http://schemas.microsoft.com/office/drawing/2018/hyperlinkcolor" val="tx"/>
                    </a:ext>
                  </a:extLst>
                </a:hlinkClick>
              </a:rPr>
              <a:t>   3</a:t>
            </a:r>
            <a:r>
              <a:rPr lang="en" sz="800">
                <a:solidFill>
                  <a:srgbClr val="808080"/>
                </a:solidFill>
                <a:highlight>
                  <a:srgbClr val="F3F5F7"/>
                </a:highlight>
                <a:latin typeface="Courier New"/>
                <a:ea typeface="Courier New"/>
                <a:cs typeface="Courier New"/>
                <a:sym typeface="Courier New"/>
              </a:rPr>
              <a:t> </a:t>
            </a:r>
            <a:r>
              <a:rPr lang="en" sz="800">
                <a:solidFill>
                  <a:srgbClr val="008000"/>
                </a:solidFill>
                <a:highlight>
                  <a:srgbClr val="F3F5F7"/>
                </a:highlight>
                <a:latin typeface="Courier New"/>
                <a:ea typeface="Courier New"/>
                <a:cs typeface="Courier New"/>
                <a:sym typeface="Courier New"/>
              </a:rPr>
              <a:t>* Prints "hello world!"</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6">
                  <a:extLst>
                    <a:ext uri="{A12FA001-AC4F-418D-AE19-62706E023703}">
                      <ahyp:hlinkClr xmlns:ahyp="http://schemas.microsoft.com/office/drawing/2018/hyperlinkcolor" val="tx"/>
                    </a:ext>
                  </a:extLst>
                </a:hlinkClick>
              </a:rPr>
              <a:t>   4</a:t>
            </a:r>
            <a:r>
              <a:rPr lang="en" sz="800">
                <a:solidFill>
                  <a:srgbClr val="808080"/>
                </a:solidFill>
                <a:highlight>
                  <a:srgbClr val="F3F5F7"/>
                </a:highlight>
                <a:latin typeface="Courier New"/>
                <a:ea typeface="Courier New"/>
                <a:cs typeface="Courier New"/>
                <a:sym typeface="Courier New"/>
              </a:rPr>
              <a:t> </a:t>
            </a:r>
            <a:r>
              <a:rPr lang="en" sz="800">
                <a:solidFill>
                  <a:srgbClr val="008000"/>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7">
                  <a:extLst>
                    <a:ext uri="{A12FA001-AC4F-418D-AE19-62706E023703}">
                      <ahyp:hlinkClr xmlns:ahyp="http://schemas.microsoft.com/office/drawing/2018/hyperlinkcolor" val="tx"/>
                    </a:ext>
                  </a:extLst>
                </a:hlinkClick>
              </a:rPr>
              <a:t>   5</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8">
                  <a:extLst>
                    <a:ext uri="{A12FA001-AC4F-418D-AE19-62706E023703}">
                      <ahyp:hlinkClr xmlns:ahyp="http://schemas.microsoft.com/office/drawing/2018/hyperlinkcolor" val="tx"/>
                    </a:ext>
                  </a:extLst>
                </a:hlinkClick>
              </a:rPr>
              <a:t>   6</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9">
                  <a:extLst>
                    <a:ext uri="{A12FA001-AC4F-418D-AE19-62706E023703}">
                      <ahyp:hlinkClr xmlns:ahyp="http://schemas.microsoft.com/office/drawing/2018/hyperlinkcolor" val="tx"/>
                    </a:ext>
                  </a:extLst>
                </a:hlinkClick>
              </a:rPr>
              <a:t>   7</a:t>
            </a:r>
            <a:r>
              <a:rPr lang="en" sz="800">
                <a:solidFill>
                  <a:srgbClr val="808080"/>
                </a:solidFill>
                <a:highlight>
                  <a:srgbClr val="F3F5F7"/>
                </a:highlight>
                <a:latin typeface="Courier New"/>
                <a:ea typeface="Courier New"/>
                <a:cs typeface="Courier New"/>
                <a:sym typeface="Courier New"/>
              </a:rPr>
              <a:t> </a:t>
            </a:r>
            <a:r>
              <a:rPr lang="en" sz="800">
                <a:solidFill>
                  <a:srgbClr val="803999"/>
                </a:solidFill>
                <a:highlight>
                  <a:srgbClr val="F3F5F7"/>
                </a:highlight>
                <a:latin typeface="Courier New"/>
                <a:ea typeface="Courier New"/>
                <a:cs typeface="Courier New"/>
                <a:sym typeface="Courier New"/>
              </a:rPr>
              <a:t>//#define USE_USBCON</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0">
                  <a:extLst>
                    <a:ext uri="{A12FA001-AC4F-418D-AE19-62706E023703}">
                      <ahyp:hlinkClr xmlns:ahyp="http://schemas.microsoft.com/office/drawing/2018/hyperlinkcolor" val="tx"/>
                    </a:ext>
                  </a:extLst>
                </a:hlinkClick>
              </a:rPr>
              <a:t>   8</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1">
                  <a:extLst>
                    <a:ext uri="{A12FA001-AC4F-418D-AE19-62706E023703}">
                      <ahyp:hlinkClr xmlns:ahyp="http://schemas.microsoft.com/office/drawing/2018/hyperlinkcolor" val="tx"/>
                    </a:ext>
                  </a:extLst>
                </a:hlinkClick>
              </a:rPr>
              <a:t>   9</a:t>
            </a:r>
            <a:r>
              <a:rPr lang="en" sz="800">
                <a:solidFill>
                  <a:srgbClr val="808080"/>
                </a:solidFill>
                <a:highlight>
                  <a:srgbClr val="F3F5F7"/>
                </a:highlight>
                <a:latin typeface="Courier New"/>
                <a:ea typeface="Courier New"/>
                <a:cs typeface="Courier New"/>
                <a:sym typeface="Courier New"/>
              </a:rPr>
              <a:t> </a:t>
            </a:r>
            <a:r>
              <a:rPr lang="en" sz="800">
                <a:solidFill>
                  <a:srgbClr val="803999"/>
                </a:solidFill>
                <a:highlight>
                  <a:srgbClr val="F3F5F7"/>
                </a:highlight>
                <a:latin typeface="Courier New"/>
                <a:ea typeface="Courier New"/>
                <a:cs typeface="Courier New"/>
                <a:sym typeface="Courier New"/>
              </a:rPr>
              <a:t>#include &lt;ros.h&gt;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2">
                  <a:extLst>
                    <a:ext uri="{A12FA001-AC4F-418D-AE19-62706E023703}">
                      <ahyp:hlinkClr xmlns:ahyp="http://schemas.microsoft.com/office/drawing/2018/hyperlinkcolor" val="tx"/>
                    </a:ext>
                  </a:extLst>
                </a:hlinkClick>
              </a:rPr>
              <a:t>  10</a:t>
            </a:r>
            <a:r>
              <a:rPr lang="en" sz="800">
                <a:solidFill>
                  <a:srgbClr val="808080"/>
                </a:solidFill>
                <a:highlight>
                  <a:srgbClr val="F3F5F7"/>
                </a:highlight>
                <a:latin typeface="Courier New"/>
                <a:ea typeface="Courier New"/>
                <a:cs typeface="Courier New"/>
                <a:sym typeface="Courier New"/>
              </a:rPr>
              <a:t> </a:t>
            </a:r>
            <a:r>
              <a:rPr lang="en" sz="800">
                <a:solidFill>
                  <a:srgbClr val="803999"/>
                </a:solidFill>
                <a:highlight>
                  <a:srgbClr val="F3F5F7"/>
                </a:highlight>
                <a:latin typeface="Courier New"/>
                <a:ea typeface="Courier New"/>
                <a:cs typeface="Courier New"/>
                <a:sym typeface="Courier New"/>
              </a:rPr>
              <a:t>#include &lt;std_msgs/String.h&gt;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3">
                  <a:extLst>
                    <a:ext uri="{A12FA001-AC4F-418D-AE19-62706E023703}">
                      <ahyp:hlinkClr xmlns:ahyp="http://schemas.microsoft.com/office/drawing/2018/hyperlinkcolor" val="tx"/>
                    </a:ext>
                  </a:extLst>
                </a:hlinkClick>
              </a:rPr>
              <a:t>  11</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4">
                  <a:extLst>
                    <a:ext uri="{A12FA001-AC4F-418D-AE19-62706E023703}">
                      <ahyp:hlinkClr xmlns:ahyp="http://schemas.microsoft.com/office/drawing/2018/hyperlinkcolor" val="tx"/>
                    </a:ext>
                  </a:extLst>
                </a:hlinkClick>
              </a:rPr>
              <a:t>  12</a:t>
            </a:r>
            <a:r>
              <a:rPr lang="en" sz="800">
                <a:solidFill>
                  <a:srgbClr val="808080"/>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ros</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NodeHandle</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nh</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5">
                  <a:extLst>
                    <a:ext uri="{A12FA001-AC4F-418D-AE19-62706E023703}">
                      <ahyp:hlinkClr xmlns:ahyp="http://schemas.microsoft.com/office/drawing/2018/hyperlinkcolor" val="tx"/>
                    </a:ext>
                  </a:extLst>
                </a:hlinkClick>
              </a:rPr>
              <a:t>  13</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6">
                  <a:extLst>
                    <a:ext uri="{A12FA001-AC4F-418D-AE19-62706E023703}">
                      <ahyp:hlinkClr xmlns:ahyp="http://schemas.microsoft.com/office/drawing/2018/hyperlinkcolor" val="tx"/>
                    </a:ext>
                  </a:extLst>
                </a:hlinkClick>
              </a:rPr>
              <a:t>  14</a:t>
            </a:r>
            <a:r>
              <a:rPr lang="en" sz="800">
                <a:solidFill>
                  <a:srgbClr val="808080"/>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std_msgs</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String</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str_msg</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7">
                  <a:extLst>
                    <a:ext uri="{A12FA001-AC4F-418D-AE19-62706E023703}">
                      <ahyp:hlinkClr xmlns:ahyp="http://schemas.microsoft.com/office/drawing/2018/hyperlinkcolor" val="tx"/>
                    </a:ext>
                  </a:extLst>
                </a:hlinkClick>
              </a:rPr>
              <a:t>  15</a:t>
            </a:r>
            <a:r>
              <a:rPr lang="en" sz="800">
                <a:solidFill>
                  <a:srgbClr val="808080"/>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ros</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Publisher</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chatter</a:t>
            </a:r>
            <a:r>
              <a:rPr lang="en" sz="800">
                <a:solidFill>
                  <a:srgbClr val="333333"/>
                </a:solidFill>
                <a:highlight>
                  <a:srgbClr val="F3F5F7"/>
                </a:highlight>
                <a:latin typeface="Courier New"/>
                <a:ea typeface="Courier New"/>
                <a:cs typeface="Courier New"/>
                <a:sym typeface="Courier New"/>
              </a:rPr>
              <a:t>(</a:t>
            </a:r>
            <a:r>
              <a:rPr lang="en" sz="800">
                <a:solidFill>
                  <a:srgbClr val="004080"/>
                </a:solidFill>
                <a:highlight>
                  <a:srgbClr val="F3F5F7"/>
                </a:highlight>
                <a:latin typeface="Courier New"/>
                <a:ea typeface="Courier New"/>
                <a:cs typeface="Courier New"/>
                <a:sym typeface="Courier New"/>
              </a:rPr>
              <a:t>"chatter"</a:t>
            </a:r>
            <a:r>
              <a:rPr lang="en" sz="800">
                <a:solidFill>
                  <a:srgbClr val="333333"/>
                </a:solidFill>
                <a:highlight>
                  <a:srgbClr val="F3F5F7"/>
                </a:highlight>
                <a:latin typeface="Courier New"/>
                <a:ea typeface="Courier New"/>
                <a:cs typeface="Courier New"/>
                <a:sym typeface="Courier New"/>
              </a:rPr>
              <a:t>, &amp;</a:t>
            </a:r>
            <a:r>
              <a:rPr lang="en" sz="800">
                <a:solidFill>
                  <a:schemeClr val="dk1"/>
                </a:solidFill>
                <a:highlight>
                  <a:srgbClr val="F3F5F7"/>
                </a:highlight>
                <a:latin typeface="Courier New"/>
                <a:ea typeface="Courier New"/>
                <a:cs typeface="Courier New"/>
                <a:sym typeface="Courier New"/>
              </a:rPr>
              <a:t>str_msg</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8">
                  <a:extLst>
                    <a:ext uri="{A12FA001-AC4F-418D-AE19-62706E023703}">
                      <ahyp:hlinkClr xmlns:ahyp="http://schemas.microsoft.com/office/drawing/2018/hyperlinkcolor" val="tx"/>
                    </a:ext>
                  </a:extLst>
                </a:hlinkClick>
              </a:rPr>
              <a:t>  16</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19">
                  <a:extLst>
                    <a:ext uri="{A12FA001-AC4F-418D-AE19-62706E023703}">
                      <ahyp:hlinkClr xmlns:ahyp="http://schemas.microsoft.com/office/drawing/2018/hyperlinkcolor" val="tx"/>
                    </a:ext>
                  </a:extLst>
                </a:hlinkClick>
              </a:rPr>
              <a:t>  17</a:t>
            </a:r>
            <a:r>
              <a:rPr lang="en" sz="800">
                <a:solidFill>
                  <a:srgbClr val="808080"/>
                </a:solidFill>
                <a:highlight>
                  <a:srgbClr val="F3F5F7"/>
                </a:highlight>
                <a:latin typeface="Courier New"/>
                <a:ea typeface="Courier New"/>
                <a:cs typeface="Courier New"/>
                <a:sym typeface="Courier New"/>
              </a:rPr>
              <a:t> </a:t>
            </a:r>
            <a:r>
              <a:rPr lang="en" sz="800">
                <a:solidFill>
                  <a:srgbClr val="A00000"/>
                </a:solidFill>
                <a:highlight>
                  <a:srgbClr val="F3F5F7"/>
                </a:highlight>
                <a:latin typeface="Courier New"/>
                <a:ea typeface="Courier New"/>
                <a:cs typeface="Courier New"/>
                <a:sym typeface="Courier New"/>
              </a:rPr>
              <a:t>char</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hello</a:t>
            </a:r>
            <a:r>
              <a:rPr lang="en" sz="800">
                <a:solidFill>
                  <a:srgbClr val="333333"/>
                </a:solidFill>
                <a:highlight>
                  <a:srgbClr val="F3F5F7"/>
                </a:highlight>
                <a:latin typeface="Courier New"/>
                <a:ea typeface="Courier New"/>
                <a:cs typeface="Courier New"/>
                <a:sym typeface="Courier New"/>
              </a:rPr>
              <a:t>[</a:t>
            </a:r>
            <a:r>
              <a:rPr lang="en" sz="800">
                <a:solidFill>
                  <a:srgbClr val="0080C0"/>
                </a:solidFill>
                <a:highlight>
                  <a:srgbClr val="F3F5F7"/>
                </a:highlight>
                <a:latin typeface="Courier New"/>
                <a:ea typeface="Courier New"/>
                <a:cs typeface="Courier New"/>
                <a:sym typeface="Courier New"/>
              </a:rPr>
              <a:t>13</a:t>
            </a:r>
            <a:r>
              <a:rPr lang="en" sz="800">
                <a:solidFill>
                  <a:srgbClr val="333333"/>
                </a:solidFill>
                <a:highlight>
                  <a:srgbClr val="F3F5F7"/>
                </a:highlight>
                <a:latin typeface="Courier New"/>
                <a:ea typeface="Courier New"/>
                <a:cs typeface="Courier New"/>
                <a:sym typeface="Courier New"/>
              </a:rPr>
              <a:t>] = </a:t>
            </a:r>
            <a:r>
              <a:rPr lang="en" sz="800">
                <a:solidFill>
                  <a:srgbClr val="004080"/>
                </a:solidFill>
                <a:highlight>
                  <a:srgbClr val="F3F5F7"/>
                </a:highlight>
                <a:latin typeface="Courier New"/>
                <a:ea typeface="Courier New"/>
                <a:cs typeface="Courier New"/>
                <a:sym typeface="Courier New"/>
              </a:rPr>
              <a:t>"hello world!"</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0">
                  <a:extLst>
                    <a:ext uri="{A12FA001-AC4F-418D-AE19-62706E023703}">
                      <ahyp:hlinkClr xmlns:ahyp="http://schemas.microsoft.com/office/drawing/2018/hyperlinkcolor" val="tx"/>
                    </a:ext>
                  </a:extLst>
                </a:hlinkClick>
              </a:rPr>
              <a:t>  18</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1">
                  <a:extLst>
                    <a:ext uri="{A12FA001-AC4F-418D-AE19-62706E023703}">
                      <ahyp:hlinkClr xmlns:ahyp="http://schemas.microsoft.com/office/drawing/2018/hyperlinkcolor" val="tx"/>
                    </a:ext>
                  </a:extLst>
                </a:hlinkClick>
              </a:rPr>
              <a:t>  19</a:t>
            </a:r>
            <a:r>
              <a:rPr lang="en" sz="800">
                <a:solidFill>
                  <a:srgbClr val="808080"/>
                </a:solidFill>
                <a:highlight>
                  <a:srgbClr val="F3F5F7"/>
                </a:highlight>
                <a:latin typeface="Courier New"/>
                <a:ea typeface="Courier New"/>
                <a:cs typeface="Courier New"/>
                <a:sym typeface="Courier New"/>
              </a:rPr>
              <a:t> </a:t>
            </a:r>
            <a:r>
              <a:rPr lang="en" sz="800">
                <a:solidFill>
                  <a:srgbClr val="A00000"/>
                </a:solidFill>
                <a:highlight>
                  <a:srgbClr val="F3F5F7"/>
                </a:highlight>
                <a:latin typeface="Courier New"/>
                <a:ea typeface="Courier New"/>
                <a:cs typeface="Courier New"/>
                <a:sym typeface="Courier New"/>
              </a:rPr>
              <a:t>void</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setup</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2">
                  <a:extLst>
                    <a:ext uri="{A12FA001-AC4F-418D-AE19-62706E023703}">
                      <ahyp:hlinkClr xmlns:ahyp="http://schemas.microsoft.com/office/drawing/2018/hyperlinkcolor" val="tx"/>
                    </a:ext>
                  </a:extLst>
                </a:hlinkClick>
              </a:rPr>
              <a:t>  20</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3">
                  <a:extLst>
                    <a:ext uri="{A12FA001-AC4F-418D-AE19-62706E023703}">
                      <ahyp:hlinkClr xmlns:ahyp="http://schemas.microsoft.com/office/drawing/2018/hyperlinkcolor" val="tx"/>
                    </a:ext>
                  </a:extLst>
                </a:hlinkClick>
              </a:rPr>
              <a:t>  21</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nh</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initNode</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4">
                  <a:extLst>
                    <a:ext uri="{A12FA001-AC4F-418D-AE19-62706E023703}">
                      <ahyp:hlinkClr xmlns:ahyp="http://schemas.microsoft.com/office/drawing/2018/hyperlinkcolor" val="tx"/>
                    </a:ext>
                  </a:extLst>
                </a:hlinkClick>
              </a:rPr>
              <a:t>  22</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nh</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advertise</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chatter</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5">
                  <a:extLst>
                    <a:ext uri="{A12FA001-AC4F-418D-AE19-62706E023703}">
                      <ahyp:hlinkClr xmlns:ahyp="http://schemas.microsoft.com/office/drawing/2018/hyperlinkcolor" val="tx"/>
                    </a:ext>
                  </a:extLst>
                </a:hlinkClick>
              </a:rPr>
              <a:t>  23</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6">
                  <a:extLst>
                    <a:ext uri="{A12FA001-AC4F-418D-AE19-62706E023703}">
                      <ahyp:hlinkClr xmlns:ahyp="http://schemas.microsoft.com/office/drawing/2018/hyperlinkcolor" val="tx"/>
                    </a:ext>
                  </a:extLst>
                </a:hlinkClick>
              </a:rPr>
              <a:t>  24</a:t>
            </a:r>
            <a:r>
              <a:rPr lang="en" sz="800">
                <a:solidFill>
                  <a:srgbClr val="808080"/>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7">
                  <a:extLst>
                    <a:ext uri="{A12FA001-AC4F-418D-AE19-62706E023703}">
                      <ahyp:hlinkClr xmlns:ahyp="http://schemas.microsoft.com/office/drawing/2018/hyperlinkcolor" val="tx"/>
                    </a:ext>
                  </a:extLst>
                </a:hlinkClick>
              </a:rPr>
              <a:t>  25</a:t>
            </a:r>
            <a:r>
              <a:rPr lang="en" sz="800">
                <a:solidFill>
                  <a:srgbClr val="808080"/>
                </a:solidFill>
                <a:highlight>
                  <a:srgbClr val="F3F5F7"/>
                </a:highlight>
                <a:latin typeface="Courier New"/>
                <a:ea typeface="Courier New"/>
                <a:cs typeface="Courier New"/>
                <a:sym typeface="Courier New"/>
              </a:rPr>
              <a:t> </a:t>
            </a:r>
            <a:r>
              <a:rPr lang="en" sz="800">
                <a:solidFill>
                  <a:srgbClr val="A00000"/>
                </a:solidFill>
                <a:highlight>
                  <a:srgbClr val="F3F5F7"/>
                </a:highlight>
                <a:latin typeface="Courier New"/>
                <a:ea typeface="Courier New"/>
                <a:cs typeface="Courier New"/>
                <a:sym typeface="Courier New"/>
              </a:rPr>
              <a:t>void</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loop</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8">
                  <a:extLst>
                    <a:ext uri="{A12FA001-AC4F-418D-AE19-62706E023703}">
                      <ahyp:hlinkClr xmlns:ahyp="http://schemas.microsoft.com/office/drawing/2018/hyperlinkcolor" val="tx"/>
                    </a:ext>
                  </a:extLst>
                </a:hlinkClick>
              </a:rPr>
              <a:t>  26</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29">
                  <a:extLst>
                    <a:ext uri="{A12FA001-AC4F-418D-AE19-62706E023703}">
                      <ahyp:hlinkClr xmlns:ahyp="http://schemas.microsoft.com/office/drawing/2018/hyperlinkcolor" val="tx"/>
                    </a:ext>
                  </a:extLst>
                </a:hlinkClick>
              </a:rPr>
              <a:t>  27</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str_msg</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data</a:t>
            </a:r>
            <a:r>
              <a:rPr lang="en" sz="800">
                <a:solidFill>
                  <a:srgbClr val="333333"/>
                </a:solidFill>
                <a:highlight>
                  <a:srgbClr val="F3F5F7"/>
                </a:highlight>
                <a:latin typeface="Courier New"/>
                <a:ea typeface="Courier New"/>
                <a:cs typeface="Courier New"/>
                <a:sym typeface="Courier New"/>
              </a:rPr>
              <a:t> = </a:t>
            </a:r>
            <a:r>
              <a:rPr lang="en" sz="800">
                <a:solidFill>
                  <a:schemeClr val="dk1"/>
                </a:solidFill>
                <a:highlight>
                  <a:srgbClr val="F3F5F7"/>
                </a:highlight>
                <a:latin typeface="Courier New"/>
                <a:ea typeface="Courier New"/>
                <a:cs typeface="Courier New"/>
                <a:sym typeface="Courier New"/>
              </a:rPr>
              <a:t>hello</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30">
                  <a:extLst>
                    <a:ext uri="{A12FA001-AC4F-418D-AE19-62706E023703}">
                      <ahyp:hlinkClr xmlns:ahyp="http://schemas.microsoft.com/office/drawing/2018/hyperlinkcolor" val="tx"/>
                    </a:ext>
                  </a:extLst>
                </a:hlinkClick>
              </a:rPr>
              <a:t>  28</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chatter</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publish</a:t>
            </a:r>
            <a:r>
              <a:rPr lang="en" sz="800">
                <a:solidFill>
                  <a:srgbClr val="333333"/>
                </a:solidFill>
                <a:highlight>
                  <a:srgbClr val="F3F5F7"/>
                </a:highlight>
                <a:latin typeface="Courier New"/>
                <a:ea typeface="Courier New"/>
                <a:cs typeface="Courier New"/>
                <a:sym typeface="Courier New"/>
              </a:rPr>
              <a:t>( &amp;</a:t>
            </a:r>
            <a:r>
              <a:rPr lang="en" sz="800">
                <a:solidFill>
                  <a:schemeClr val="dk1"/>
                </a:solidFill>
                <a:highlight>
                  <a:srgbClr val="F3F5F7"/>
                </a:highlight>
                <a:latin typeface="Courier New"/>
                <a:ea typeface="Courier New"/>
                <a:cs typeface="Courier New"/>
                <a:sym typeface="Courier New"/>
              </a:rPr>
              <a:t>str_msg</a:t>
            </a:r>
            <a:r>
              <a:rPr lang="en" sz="800">
                <a:solidFill>
                  <a:srgbClr val="333333"/>
                </a:solidFill>
                <a:highlight>
                  <a:srgbClr val="F3F5F7"/>
                </a:highlight>
                <a:latin typeface="Courier New"/>
                <a:ea typeface="Courier New"/>
                <a:cs typeface="Courier New"/>
                <a:sym typeface="Courier New"/>
              </a:rPr>
              <a:t> );</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31">
                  <a:extLst>
                    <a:ext uri="{A12FA001-AC4F-418D-AE19-62706E023703}">
                      <ahyp:hlinkClr xmlns:ahyp="http://schemas.microsoft.com/office/drawing/2018/hyperlinkcolor" val="tx"/>
                    </a:ext>
                  </a:extLst>
                </a:hlinkClick>
              </a:rPr>
              <a:t>  29</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nh</a:t>
            </a:r>
            <a:r>
              <a:rPr lang="en" sz="800">
                <a:solidFill>
                  <a:srgbClr val="333333"/>
                </a:solidFill>
                <a:highlight>
                  <a:srgbClr val="F3F5F7"/>
                </a:highlight>
                <a:latin typeface="Courier New"/>
                <a:ea typeface="Courier New"/>
                <a:cs typeface="Courier New"/>
                <a:sym typeface="Courier New"/>
              </a:rPr>
              <a:t>.</a:t>
            </a:r>
            <a:r>
              <a:rPr lang="en" sz="800">
                <a:solidFill>
                  <a:schemeClr val="dk1"/>
                </a:solidFill>
                <a:highlight>
                  <a:srgbClr val="F3F5F7"/>
                </a:highlight>
                <a:latin typeface="Courier New"/>
                <a:ea typeface="Courier New"/>
                <a:cs typeface="Courier New"/>
                <a:sym typeface="Courier New"/>
              </a:rPr>
              <a:t>spinOnce</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0" lvl="0" indent="0" algn="l" rtl="0">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32">
                  <a:extLst>
                    <a:ext uri="{A12FA001-AC4F-418D-AE19-62706E023703}">
                      <ahyp:hlinkClr xmlns:ahyp="http://schemas.microsoft.com/office/drawing/2018/hyperlinkcolor" val="tx"/>
                    </a:ext>
                  </a:extLst>
                </a:hlinkClick>
              </a:rPr>
              <a:t>  30</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 </a:t>
            </a:r>
            <a:r>
              <a:rPr lang="en" sz="800">
                <a:solidFill>
                  <a:schemeClr val="dk1"/>
                </a:solidFill>
                <a:highlight>
                  <a:srgbClr val="F3F5F7"/>
                </a:highlight>
                <a:latin typeface="Courier New"/>
                <a:ea typeface="Courier New"/>
                <a:cs typeface="Courier New"/>
                <a:sym typeface="Courier New"/>
              </a:rPr>
              <a:t>delay</a:t>
            </a:r>
            <a:r>
              <a:rPr lang="en" sz="800">
                <a:solidFill>
                  <a:srgbClr val="333333"/>
                </a:solidFill>
                <a:highlight>
                  <a:srgbClr val="F3F5F7"/>
                </a:highlight>
                <a:latin typeface="Courier New"/>
                <a:ea typeface="Courier New"/>
                <a:cs typeface="Courier New"/>
                <a:sym typeface="Courier New"/>
              </a:rPr>
              <a:t>(</a:t>
            </a:r>
            <a:r>
              <a:rPr lang="en" sz="800">
                <a:solidFill>
                  <a:srgbClr val="0080C0"/>
                </a:solidFill>
                <a:highlight>
                  <a:srgbClr val="F3F5F7"/>
                </a:highlight>
                <a:latin typeface="Courier New"/>
                <a:ea typeface="Courier New"/>
                <a:cs typeface="Courier New"/>
                <a:sym typeface="Courier New"/>
              </a:rPr>
              <a:t>1000</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a:p>
            <a:pPr marL="127000" marR="127000" lvl="0" indent="0" algn="l" rtl="0">
              <a:lnSpc>
                <a:spcPct val="142857"/>
              </a:lnSpc>
              <a:spcBef>
                <a:spcPts val="0"/>
              </a:spcBef>
              <a:spcAft>
                <a:spcPts val="0"/>
              </a:spcAft>
              <a:buNone/>
            </a:pPr>
            <a:r>
              <a:rPr lang="en" sz="800">
                <a:solidFill>
                  <a:srgbClr val="2B7FCF"/>
                </a:solidFill>
                <a:highlight>
                  <a:srgbClr val="F3F5F7"/>
                </a:highlight>
                <a:uFill>
                  <a:noFill/>
                </a:uFill>
                <a:latin typeface="Courier New"/>
                <a:ea typeface="Courier New"/>
                <a:cs typeface="Courier New"/>
                <a:sym typeface="Courier New"/>
                <a:hlinkClick r:id="rId33">
                  <a:extLst>
                    <a:ext uri="{A12FA001-AC4F-418D-AE19-62706E023703}">
                      <ahyp:hlinkClr xmlns:ahyp="http://schemas.microsoft.com/office/drawing/2018/hyperlinkcolor" val="tx"/>
                    </a:ext>
                  </a:extLst>
                </a:hlinkClick>
              </a:rPr>
              <a:t>31</a:t>
            </a:r>
            <a:r>
              <a:rPr lang="en" sz="800">
                <a:solidFill>
                  <a:srgbClr val="808080"/>
                </a:solidFill>
                <a:highlight>
                  <a:srgbClr val="F3F5F7"/>
                </a:highlight>
                <a:latin typeface="Courier New"/>
                <a:ea typeface="Courier New"/>
                <a:cs typeface="Courier New"/>
                <a:sym typeface="Courier New"/>
              </a:rPr>
              <a:t> </a:t>
            </a:r>
            <a:r>
              <a:rPr lang="en" sz="800">
                <a:solidFill>
                  <a:srgbClr val="333333"/>
                </a:solidFill>
                <a:highlight>
                  <a:srgbClr val="F3F5F7"/>
                </a:highlight>
                <a:latin typeface="Courier New"/>
                <a:ea typeface="Courier New"/>
                <a:cs typeface="Courier New"/>
                <a:sym typeface="Courier New"/>
              </a:rPr>
              <a:t>}</a:t>
            </a:r>
            <a:endParaRPr sz="800">
              <a:solidFill>
                <a:srgbClr val="333333"/>
              </a:solidFill>
              <a:highlight>
                <a:srgbClr val="F3F5F7"/>
              </a:highlight>
              <a:latin typeface="Courier New"/>
              <a:ea typeface="Courier New"/>
              <a:cs typeface="Courier New"/>
              <a:sym typeface="Courier New"/>
            </a:endParaRPr>
          </a:p>
        </p:txBody>
      </p:sp>
      <p:pic>
        <p:nvPicPr>
          <p:cNvPr id="173" name="Google Shape;173;p28"/>
          <p:cNvPicPr preferRelativeResize="0"/>
          <p:nvPr/>
        </p:nvPicPr>
        <p:blipFill>
          <a:blip r:embed="rId34">
            <a:alphaModFix/>
          </a:blip>
          <a:stretch>
            <a:fillRect/>
          </a:stretch>
        </p:blipFill>
        <p:spPr>
          <a:xfrm>
            <a:off x="776250" y="1983575"/>
            <a:ext cx="1588150" cy="2711150"/>
          </a:xfrm>
          <a:prstGeom prst="rect">
            <a:avLst/>
          </a:prstGeom>
          <a:noFill/>
          <a:ln>
            <a:noFill/>
          </a:ln>
        </p:spPr>
      </p:pic>
      <p:sp>
        <p:nvSpPr>
          <p:cNvPr id="174" name="Google Shape;174;p28"/>
          <p:cNvSpPr txBox="1"/>
          <p:nvPr/>
        </p:nvSpPr>
        <p:spPr>
          <a:xfrm>
            <a:off x="3090325" y="4703625"/>
            <a:ext cx="592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http://wiki.ros.org/rosserial_arduino/Tutorials/Arduino%20IDE%20Setup</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ESP32</a:t>
            </a:r>
            <a:endParaRPr/>
          </a:p>
        </p:txBody>
      </p:sp>
      <p:sp>
        <p:nvSpPr>
          <p:cNvPr id="180" name="Google Shape;18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Hardware Updated Version of Arduino</a:t>
            </a:r>
            <a:endParaRPr/>
          </a:p>
          <a:p>
            <a:pPr marL="457200" lvl="0" indent="-342900" algn="l" rtl="0">
              <a:spcBef>
                <a:spcPts val="0"/>
              </a:spcBef>
              <a:spcAft>
                <a:spcPts val="0"/>
              </a:spcAft>
              <a:buSzPts val="1800"/>
              <a:buChar char="●"/>
            </a:pPr>
            <a:r>
              <a:rPr lang="en"/>
              <a:t>Similar software (many Arduino applications can run on ESP32)</a:t>
            </a:r>
            <a:endParaRPr/>
          </a:p>
          <a:p>
            <a:pPr marL="457200" lvl="0" indent="-342900" algn="l" rtl="0">
              <a:spcBef>
                <a:spcPts val="0"/>
              </a:spcBef>
              <a:spcAft>
                <a:spcPts val="0"/>
              </a:spcAft>
              <a:buSzPts val="1800"/>
              <a:buChar char="●"/>
            </a:pPr>
            <a:r>
              <a:rPr lang="en"/>
              <a:t>More built-in features (WiFi, BLE, sensors, WiFi mesh, Ethernet)</a:t>
            </a:r>
            <a:endParaRPr/>
          </a:p>
          <a:p>
            <a:pPr marL="0" lvl="0" indent="0" algn="l" rtl="0">
              <a:spcBef>
                <a:spcPts val="1200"/>
              </a:spcBef>
              <a:spcAft>
                <a:spcPts val="12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Jetson TX2</a:t>
            </a:r>
            <a:endParaRPr/>
          </a:p>
        </p:txBody>
      </p:sp>
      <p:sp>
        <p:nvSpPr>
          <p:cNvPr id="186" name="Google Shape;186;p30"/>
          <p:cNvSpPr txBox="1">
            <a:spLocks noGrp="1"/>
          </p:cNvSpPr>
          <p:nvPr>
            <p:ph type="body" idx="1"/>
          </p:nvPr>
        </p:nvSpPr>
        <p:spPr>
          <a:xfrm>
            <a:off x="311700" y="1152475"/>
            <a:ext cx="3580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OS: Linux (core: Ubuntu 18.04)</a:t>
            </a:r>
            <a:endParaRPr/>
          </a:p>
          <a:p>
            <a:pPr marL="0" lvl="0" indent="0" algn="l" rtl="0">
              <a:spcBef>
                <a:spcPts val="1200"/>
              </a:spcBef>
              <a:spcAft>
                <a:spcPts val="0"/>
              </a:spcAft>
              <a:buNone/>
            </a:pPr>
            <a:r>
              <a:rPr lang="en"/>
              <a:t>HW: GPU</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First choice when  you run deep learning tasks at the edge</a:t>
            </a:r>
            <a:endParaRPr/>
          </a:p>
        </p:txBody>
      </p:sp>
      <p:pic>
        <p:nvPicPr>
          <p:cNvPr id="187" name="Google Shape;187;p30"/>
          <p:cNvPicPr preferRelativeResize="0"/>
          <p:nvPr/>
        </p:nvPicPr>
        <p:blipFill>
          <a:blip r:embed="rId3">
            <a:alphaModFix/>
          </a:blip>
          <a:stretch>
            <a:fillRect/>
          </a:stretch>
        </p:blipFill>
        <p:spPr>
          <a:xfrm>
            <a:off x="4214152" y="590750"/>
            <a:ext cx="4508874" cy="4125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OS for IoT Devices</a:t>
            </a:r>
            <a:endParaRPr/>
          </a:p>
        </p:txBody>
      </p:sp>
      <p:sp>
        <p:nvSpPr>
          <p:cNvPr id="193" name="Google Shape;19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Linux: 38.7% for constrained devices, 54% for IoT Gateway</a:t>
            </a:r>
            <a:endParaRPr/>
          </a:p>
          <a:p>
            <a:pPr marL="0" lvl="0" indent="0" algn="l" rtl="0">
              <a:spcBef>
                <a:spcPts val="1200"/>
              </a:spcBef>
              <a:spcAft>
                <a:spcPts val="0"/>
              </a:spcAft>
              <a:buNone/>
            </a:pPr>
            <a:r>
              <a:rPr lang="en"/>
              <a:t>IoT OS: FreeRTOS, TinyOS, etc.</a:t>
            </a:r>
            <a:endParaRPr/>
          </a:p>
          <a:p>
            <a:pPr marL="0" lvl="0" indent="0" algn="l" rtl="0">
              <a:spcBef>
                <a:spcPts val="1200"/>
              </a:spcBef>
              <a:spcAft>
                <a:spcPts val="1200"/>
              </a:spcAft>
              <a:buNone/>
            </a:pPr>
            <a:endParaRPr/>
          </a:p>
        </p:txBody>
      </p:sp>
      <p:pic>
        <p:nvPicPr>
          <p:cNvPr id="194" name="Google Shape;194;p31"/>
          <p:cNvPicPr preferRelativeResize="0"/>
          <p:nvPr/>
        </p:nvPicPr>
        <p:blipFill>
          <a:blip r:embed="rId3">
            <a:alphaModFix/>
          </a:blip>
          <a:stretch>
            <a:fillRect/>
          </a:stretch>
        </p:blipFill>
        <p:spPr>
          <a:xfrm>
            <a:off x="63625" y="2524025"/>
            <a:ext cx="4329600" cy="2436250"/>
          </a:xfrm>
          <a:prstGeom prst="rect">
            <a:avLst/>
          </a:prstGeom>
          <a:noFill/>
          <a:ln>
            <a:noFill/>
          </a:ln>
        </p:spPr>
      </p:pic>
      <p:pic>
        <p:nvPicPr>
          <p:cNvPr id="195" name="Google Shape;195;p31"/>
          <p:cNvPicPr preferRelativeResize="0"/>
          <p:nvPr/>
        </p:nvPicPr>
        <p:blipFill>
          <a:blip r:embed="rId4">
            <a:alphaModFix/>
          </a:blip>
          <a:stretch>
            <a:fillRect/>
          </a:stretch>
        </p:blipFill>
        <p:spPr>
          <a:xfrm>
            <a:off x="4651175" y="2524016"/>
            <a:ext cx="4329600" cy="24362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FreeRTOS</a:t>
            </a:r>
            <a:endParaRPr/>
          </a:p>
        </p:txBody>
      </p:sp>
      <p:sp>
        <p:nvSpPr>
          <p:cNvPr id="201" name="Google Shape;201;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Amazon FreeRTOS: open-source FreeRTOS kernel + libraries to securely connect devices to AWS cloud services.</a:t>
            </a:r>
            <a:endParaRPr/>
          </a:p>
          <a:p>
            <a:pPr marL="0" lvl="0" indent="0" algn="l" rtl="0">
              <a:spcBef>
                <a:spcPts val="1200"/>
              </a:spcBef>
              <a:spcAft>
                <a:spcPts val="1200"/>
              </a:spcAft>
              <a:buNone/>
            </a:pPr>
            <a:endParaRPr/>
          </a:p>
        </p:txBody>
      </p:sp>
      <p:pic>
        <p:nvPicPr>
          <p:cNvPr id="202" name="Google Shape;202;p32"/>
          <p:cNvPicPr preferRelativeResize="0"/>
          <p:nvPr/>
        </p:nvPicPr>
        <p:blipFill>
          <a:blip r:embed="rId3">
            <a:alphaModFix/>
          </a:blip>
          <a:stretch>
            <a:fillRect/>
          </a:stretch>
        </p:blipFill>
        <p:spPr>
          <a:xfrm>
            <a:off x="3088875" y="2099825"/>
            <a:ext cx="5989151" cy="304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a:solidFill>
                  <a:schemeClr val="dk1"/>
                </a:solidFill>
              </a:rPr>
              <a:t>End Devices (data producers):</a:t>
            </a:r>
            <a:endParaRPr sz="1600">
              <a:solidFill>
                <a:schemeClr val="dk1"/>
              </a:solidFill>
            </a:endParaRPr>
          </a:p>
          <a:p>
            <a:pPr marL="914400" lvl="1" indent="-304800" algn="l" rtl="0">
              <a:spcBef>
                <a:spcPts val="0"/>
              </a:spcBef>
              <a:spcAft>
                <a:spcPts val="0"/>
              </a:spcAft>
              <a:buSzPts val="1200"/>
              <a:buAutoNum type="alphaLcPeriod"/>
            </a:pPr>
            <a:r>
              <a:rPr lang="en" sz="1200"/>
              <a:t>Common features</a:t>
            </a:r>
            <a:endParaRPr sz="1200"/>
          </a:p>
          <a:p>
            <a:pPr marL="914400" lvl="1" indent="-304800" algn="l" rtl="0">
              <a:spcBef>
                <a:spcPts val="0"/>
              </a:spcBef>
              <a:spcAft>
                <a:spcPts val="0"/>
              </a:spcAft>
              <a:buSzPts val="1200"/>
              <a:buAutoNum type="alphaLcPeriod"/>
            </a:pPr>
            <a:r>
              <a:rPr lang="en" sz="1200"/>
              <a:t>Raspberry Pi,  Arduino, ESP32, Jetson TX2 NX</a:t>
            </a:r>
            <a:endParaRPr sz="1200"/>
          </a:p>
          <a:p>
            <a:pPr marL="914400" lvl="1" indent="-304800" algn="l" rtl="0">
              <a:spcBef>
                <a:spcPts val="0"/>
              </a:spcBef>
              <a:spcAft>
                <a:spcPts val="0"/>
              </a:spcAft>
              <a:buSzPts val="1200"/>
              <a:buAutoNum type="alphaLcPeriod"/>
            </a:pPr>
            <a:r>
              <a:rPr lang="en" sz="1200"/>
              <a:t>mobile devices</a:t>
            </a:r>
            <a:endParaRPr sz="1200"/>
          </a:p>
          <a:p>
            <a:pPr marL="914400" lvl="1" indent="-304800" algn="l" rtl="0">
              <a:spcBef>
                <a:spcPts val="0"/>
              </a:spcBef>
              <a:spcAft>
                <a:spcPts val="0"/>
              </a:spcAft>
              <a:buSzPts val="1200"/>
              <a:buAutoNum type="alphaLcPeriod"/>
            </a:pPr>
            <a:r>
              <a:rPr lang="en" sz="1200"/>
              <a:t>Vehicle as a mobile sensor</a:t>
            </a:r>
            <a:endParaRPr sz="1200"/>
          </a:p>
          <a:p>
            <a:pPr marL="457200" lvl="0" indent="-330200" algn="l" rtl="0">
              <a:spcBef>
                <a:spcPts val="0"/>
              </a:spcBef>
              <a:spcAft>
                <a:spcPts val="0"/>
              </a:spcAft>
              <a:buClr>
                <a:schemeClr val="dk1"/>
              </a:buClr>
              <a:buSzPts val="1600"/>
              <a:buAutoNum type="arabicPeriod"/>
            </a:pPr>
            <a:r>
              <a:rPr lang="en" sz="1600">
                <a:solidFill>
                  <a:schemeClr val="dk1"/>
                </a:solidFill>
              </a:rPr>
              <a:t>IoT Gateway</a:t>
            </a:r>
            <a:endParaRPr sz="1600">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IoT Communication Protocols</a:t>
            </a:r>
            <a:endParaRPr sz="1600">
              <a:solidFill>
                <a:schemeClr val="dk1"/>
              </a:solidFill>
            </a:endParaRPr>
          </a:p>
          <a:p>
            <a:pPr marL="914400" lvl="1" indent="-304800" algn="l" rtl="0">
              <a:spcBef>
                <a:spcPts val="0"/>
              </a:spcBef>
              <a:spcAft>
                <a:spcPts val="0"/>
              </a:spcAft>
              <a:buSzPts val="1200"/>
              <a:buAutoNum type="alphaLcPeriod"/>
            </a:pPr>
            <a:r>
              <a:rPr lang="en" sz="1200"/>
              <a:t>BLE, Zigbee</a:t>
            </a:r>
            <a:endParaRPr sz="1200"/>
          </a:p>
          <a:p>
            <a:pPr marL="914400" marR="0" lvl="1" indent="-304800" algn="l" rtl="0">
              <a:lnSpc>
                <a:spcPct val="115000"/>
              </a:lnSpc>
              <a:spcBef>
                <a:spcPts val="0"/>
              </a:spcBef>
              <a:spcAft>
                <a:spcPts val="0"/>
              </a:spcAft>
              <a:buSzPts val="1200"/>
              <a:buAutoNum type="alphaLcPeriod"/>
            </a:pPr>
            <a:r>
              <a:rPr lang="en" sz="1200"/>
              <a:t>MQTT, coAP, websocket</a:t>
            </a:r>
            <a:endParaRPr sz="1200"/>
          </a:p>
          <a:p>
            <a:pPr marL="457200" marR="0" lvl="0" indent="-330200" algn="l" rtl="0">
              <a:lnSpc>
                <a:spcPct val="115000"/>
              </a:lnSpc>
              <a:spcBef>
                <a:spcPts val="0"/>
              </a:spcBef>
              <a:spcAft>
                <a:spcPts val="0"/>
              </a:spcAft>
              <a:buClr>
                <a:schemeClr val="dk1"/>
              </a:buClr>
              <a:buSzPts val="1600"/>
              <a:buAutoNum type="arabicPeriod"/>
            </a:pPr>
            <a:r>
              <a:rPr lang="en" sz="1600">
                <a:solidFill>
                  <a:schemeClr val="dk1"/>
                </a:solidFill>
              </a:rPr>
              <a:t>IoT applications: </a:t>
            </a:r>
            <a:endParaRPr sz="1600">
              <a:solidFill>
                <a:schemeClr val="dk1"/>
              </a:solidFill>
            </a:endParaRPr>
          </a:p>
          <a:p>
            <a:pPr marL="914400" marR="0" lvl="1" indent="-304800" algn="l" rtl="0">
              <a:lnSpc>
                <a:spcPct val="115000"/>
              </a:lnSpc>
              <a:spcBef>
                <a:spcPts val="0"/>
              </a:spcBef>
              <a:spcAft>
                <a:spcPts val="0"/>
              </a:spcAft>
              <a:buSzPts val="1200"/>
              <a:buAutoNum type="alphaLcPeriod"/>
            </a:pPr>
            <a:r>
              <a:rPr lang="en" sz="1200"/>
              <a:t>indoor localization</a:t>
            </a:r>
            <a:endParaRPr sz="1200"/>
          </a:p>
          <a:p>
            <a:pPr marL="914400" marR="0" lvl="1" indent="-304800" algn="l" rtl="0">
              <a:lnSpc>
                <a:spcPct val="115000"/>
              </a:lnSpc>
              <a:spcBef>
                <a:spcPts val="0"/>
              </a:spcBef>
              <a:spcAft>
                <a:spcPts val="0"/>
              </a:spcAft>
              <a:buSzPts val="1200"/>
              <a:buAutoNum type="alphaLcPeriod"/>
            </a:pPr>
            <a:r>
              <a:rPr lang="en" sz="1200"/>
              <a:t>Personal sensing</a:t>
            </a:r>
            <a:endParaRPr sz="1200"/>
          </a:p>
          <a:p>
            <a:pPr marL="914400" marR="0" lvl="1" indent="-304800" algn="l" rtl="0">
              <a:lnSpc>
                <a:spcPct val="115000"/>
              </a:lnSpc>
              <a:spcBef>
                <a:spcPts val="0"/>
              </a:spcBef>
              <a:spcAft>
                <a:spcPts val="0"/>
              </a:spcAft>
              <a:buSzPts val="1200"/>
              <a:buAutoNum type="alphaLcPeriod"/>
            </a:pPr>
            <a:r>
              <a:rPr lang="en" sz="1200"/>
              <a:t>crowdsensing</a:t>
            </a:r>
            <a:endParaRPr sz="1200"/>
          </a:p>
          <a:p>
            <a:pPr marL="914400" marR="0" lvl="1" indent="-304800" algn="l" rtl="0">
              <a:lnSpc>
                <a:spcPct val="115000"/>
              </a:lnSpc>
              <a:spcBef>
                <a:spcPts val="0"/>
              </a:spcBef>
              <a:spcAft>
                <a:spcPts val="0"/>
              </a:spcAft>
              <a:buSzPts val="1200"/>
              <a:buAutoNum type="alphaLcPeriod"/>
            </a:pPr>
            <a:r>
              <a:rPr lang="en" sz="1200"/>
              <a:t>wireless sensor network</a:t>
            </a:r>
            <a:endParaRPr sz="120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Sample Projects</a:t>
            </a:r>
            <a:endParaRPr/>
          </a:p>
        </p:txBody>
      </p:sp>
      <p:sp>
        <p:nvSpPr>
          <p:cNvPr id="208" name="Google Shape;208;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209" name="Google Shape;209;p33" descr="An object detection method using MobileNetV2 in Edge Impulse on Nvidia Jetson Nano to detect the pedestrian in blind spot region .&#10;&#10;Project Link :  https://www.hackster.io/manivannan/pedestrian-detection-system-in-blind-spot-region-83629e&#10;Contact : manivannan0212@gmail.com&#10;LinkedIn : https://www.linkedin.com/in/manivannan-s-588543bb/" title="Pedestrian Detection system using Nvidia Jetson Nano">
            <a:hlinkClick r:id="rId3"/>
          </p:cNvPr>
          <p:cNvPicPr preferRelativeResize="0"/>
          <p:nvPr/>
        </p:nvPicPr>
        <p:blipFill>
          <a:blip r:embed="rId4">
            <a:alphaModFix/>
          </a:blip>
          <a:stretch>
            <a:fillRect/>
          </a:stretch>
        </p:blipFill>
        <p:spPr>
          <a:xfrm>
            <a:off x="4795287" y="2169825"/>
            <a:ext cx="3754426" cy="2815800"/>
          </a:xfrm>
          <a:prstGeom prst="rect">
            <a:avLst/>
          </a:prstGeom>
          <a:noFill/>
          <a:ln>
            <a:noFill/>
          </a:ln>
        </p:spPr>
      </p:pic>
      <p:sp>
        <p:nvSpPr>
          <p:cNvPr id="210" name="Google Shape;210;p33"/>
          <p:cNvSpPr txBox="1"/>
          <p:nvPr/>
        </p:nvSpPr>
        <p:spPr>
          <a:xfrm>
            <a:off x="4732125" y="1152463"/>
            <a:ext cx="41634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1800">
                <a:solidFill>
                  <a:schemeClr val="dk2"/>
                </a:solidFill>
              </a:rPr>
              <a:t>Pedestrian Detection </a:t>
            </a:r>
            <a:endParaRPr sz="1200">
              <a:solidFill>
                <a:schemeClr val="dk1"/>
              </a:solidFill>
              <a:highlight>
                <a:srgbClr val="F9F9F9"/>
              </a:highlight>
              <a:latin typeface="Roboto"/>
              <a:ea typeface="Roboto"/>
              <a:cs typeface="Roboto"/>
              <a:sym typeface="Roboto"/>
            </a:endParaRPr>
          </a:p>
        </p:txBody>
      </p:sp>
      <p:pic>
        <p:nvPicPr>
          <p:cNvPr id="211" name="Google Shape;211;p33" descr="You can find all details about the plastic scanner on 😎 https://PlasticScanner.com or even get started building one at https://wikifactory.com/+plasticidentificationanywhere/projects 💪" title="Introducing the plastic scanner">
            <a:hlinkClick r:id="rId5"/>
          </p:cNvPr>
          <p:cNvPicPr preferRelativeResize="0"/>
          <p:nvPr/>
        </p:nvPicPr>
        <p:blipFill>
          <a:blip r:embed="rId6">
            <a:alphaModFix/>
          </a:blip>
          <a:stretch>
            <a:fillRect/>
          </a:stretch>
        </p:blipFill>
        <p:spPr>
          <a:xfrm>
            <a:off x="311700" y="2232325"/>
            <a:ext cx="3671075" cy="2753300"/>
          </a:xfrm>
          <a:prstGeom prst="rect">
            <a:avLst/>
          </a:prstGeom>
          <a:noFill/>
          <a:ln>
            <a:noFill/>
          </a:ln>
        </p:spPr>
      </p:pic>
      <p:sp>
        <p:nvSpPr>
          <p:cNvPr id="212" name="Google Shape;212;p33"/>
          <p:cNvSpPr txBox="1"/>
          <p:nvPr/>
        </p:nvSpPr>
        <p:spPr>
          <a:xfrm>
            <a:off x="4795275" y="1487250"/>
            <a:ext cx="4037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u="sng">
                <a:solidFill>
                  <a:schemeClr val="accent5"/>
                </a:solidFill>
                <a:hlinkClick r:id="rId7">
                  <a:extLst>
                    <a:ext uri="{A12FA001-AC4F-418D-AE19-62706E023703}">
                      <ahyp:hlinkClr xmlns:ahyp="http://schemas.microsoft.com/office/drawing/2018/hyperlinkcolor" val="tx"/>
                    </a:ext>
                  </a:extLst>
                </a:hlinkClick>
              </a:rPr>
              <a:t>https://create.arduino.cc/projecthub</a:t>
            </a:r>
            <a:endParaRPr/>
          </a:p>
        </p:txBody>
      </p:sp>
      <p:sp>
        <p:nvSpPr>
          <p:cNvPr id="213" name="Google Shape;213;p33"/>
          <p:cNvSpPr txBox="1"/>
          <p:nvPr/>
        </p:nvSpPr>
        <p:spPr>
          <a:xfrm>
            <a:off x="397950" y="1152475"/>
            <a:ext cx="3000000" cy="934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dk2"/>
                </a:solidFill>
              </a:rPr>
              <a:t>Plastic Scanner</a:t>
            </a:r>
            <a:endParaRPr sz="1800">
              <a:solidFill>
                <a:schemeClr val="dk2"/>
              </a:solidFill>
            </a:endParaRPr>
          </a:p>
          <a:p>
            <a:pPr marL="0" lvl="0" indent="0" algn="l" rtl="0">
              <a:lnSpc>
                <a:spcPct val="115000"/>
              </a:lnSpc>
              <a:spcBef>
                <a:spcPts val="1200"/>
              </a:spcBef>
              <a:spcAft>
                <a:spcPts val="1200"/>
              </a:spcAft>
              <a:buNone/>
            </a:pPr>
            <a:r>
              <a:rPr lang="en" sz="1800">
                <a:solidFill>
                  <a:schemeClr val="dk2"/>
                </a:solidFill>
              </a:rPr>
              <a:t>near-infrared spectroscopy</a:t>
            </a:r>
            <a:endParaRPr sz="1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10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Devices </a:t>
            </a:r>
            <a:endParaRPr/>
          </a:p>
        </p:txBody>
      </p:sp>
      <p:sp>
        <p:nvSpPr>
          <p:cNvPr id="219" name="Google Shape;21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Mobile Phones</a:t>
            </a:r>
            <a:endParaRPr/>
          </a:p>
          <a:p>
            <a:pPr marL="0" lvl="0" indent="0" algn="l" rtl="0">
              <a:spcBef>
                <a:spcPts val="1200"/>
              </a:spcBef>
              <a:spcAft>
                <a:spcPts val="0"/>
              </a:spcAft>
              <a:buNone/>
            </a:pPr>
            <a:r>
              <a:rPr lang="en"/>
              <a:t>Fitbit / Smart Watch</a:t>
            </a:r>
            <a:endParaRPr/>
          </a:p>
          <a:p>
            <a:pPr marL="0" lvl="0" indent="0" algn="l" rtl="0">
              <a:spcBef>
                <a:spcPts val="1200"/>
              </a:spcBef>
              <a:spcAft>
                <a:spcPts val="0"/>
              </a:spcAft>
              <a:buNone/>
            </a:pPr>
            <a:r>
              <a:rPr lang="en"/>
              <a:t>Smart Glasses</a:t>
            </a:r>
            <a:endParaRPr/>
          </a:p>
          <a:p>
            <a:pPr marL="0" lvl="0" indent="0" algn="l" rtl="0">
              <a:spcBef>
                <a:spcPts val="1200"/>
              </a:spcBef>
              <a:spcAft>
                <a:spcPts val="0"/>
              </a:spcAft>
              <a:buNone/>
            </a:pPr>
            <a:r>
              <a:rPr lang="en"/>
              <a:t>Other wearable devices?</a:t>
            </a:r>
            <a:endParaRPr/>
          </a:p>
          <a:p>
            <a:pPr marL="457200" lvl="0" indent="-342900" algn="l" rtl="0">
              <a:spcBef>
                <a:spcPts val="1200"/>
              </a:spcBef>
              <a:spcAft>
                <a:spcPts val="0"/>
              </a:spcAft>
              <a:buSzPts val="1800"/>
              <a:buChar char="●"/>
            </a:pPr>
            <a:r>
              <a:rPr lang="en"/>
              <a:t>Rings</a:t>
            </a:r>
            <a:endParaRPr/>
          </a:p>
          <a:p>
            <a:pPr marL="457200" lvl="0" indent="-342900" algn="l" rtl="0">
              <a:spcBef>
                <a:spcPts val="0"/>
              </a:spcBef>
              <a:spcAft>
                <a:spcPts val="0"/>
              </a:spcAft>
              <a:buSzPts val="1800"/>
              <a:buChar char="●"/>
            </a:pPr>
            <a:r>
              <a:rPr lang="en"/>
              <a:t>Jacket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Phones</a:t>
            </a:r>
            <a:endParaRPr/>
          </a:p>
        </p:txBody>
      </p:sp>
      <p:sp>
        <p:nvSpPr>
          <p:cNvPr id="225" name="Google Shape;225;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Mobile phones in 2022 is more powerful than many servers in 2012</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Higher CPU/GPU frequency (A15 Bionic system on a chip, 6 cores 3.2 GHz)</a:t>
            </a:r>
            <a:endParaRPr/>
          </a:p>
          <a:p>
            <a:pPr marL="457200" lvl="0" indent="-342900" algn="l" rtl="0">
              <a:spcBef>
                <a:spcPts val="0"/>
              </a:spcBef>
              <a:spcAft>
                <a:spcPts val="0"/>
              </a:spcAft>
              <a:buSzPts val="1800"/>
              <a:buChar char="●"/>
            </a:pPr>
            <a:r>
              <a:rPr lang="en"/>
              <a:t>More memory (LPDDR4x) 6GB RAM (random access memory)</a:t>
            </a:r>
            <a:endParaRPr/>
          </a:p>
          <a:p>
            <a:pPr marL="457200" lvl="0" indent="-342900" algn="l" rtl="0">
              <a:spcBef>
                <a:spcPts val="0"/>
              </a:spcBef>
              <a:spcAft>
                <a:spcPts val="0"/>
              </a:spcAft>
              <a:buSzPts val="1800"/>
              <a:buChar char="●"/>
            </a:pPr>
            <a:r>
              <a:rPr lang="en"/>
              <a:t>512GB SSD Storage</a:t>
            </a:r>
            <a:endParaRPr/>
          </a:p>
          <a:p>
            <a:pPr marL="457200" lvl="0" indent="-342900" algn="l" rtl="0">
              <a:spcBef>
                <a:spcPts val="0"/>
              </a:spcBef>
              <a:spcAft>
                <a:spcPts val="0"/>
              </a:spcAft>
              <a:buSzPts val="1800"/>
              <a:buChar char="●"/>
            </a:pPr>
            <a:r>
              <a:rPr lang="en"/>
              <a:t>Higher network connectivity and speed</a:t>
            </a:r>
            <a:endParaRPr/>
          </a:p>
          <a:p>
            <a:pPr marL="914400" lvl="1" indent="-317500" algn="l" rtl="0">
              <a:spcBef>
                <a:spcPts val="0"/>
              </a:spcBef>
              <a:spcAft>
                <a:spcPts val="0"/>
              </a:spcAft>
              <a:buSzPts val="1400"/>
              <a:buChar char="○"/>
            </a:pPr>
            <a:r>
              <a:rPr lang="en"/>
              <a:t>NFC, BLE, WiFi, Low Earth Orbit Satellite Communication (Rumor)</a:t>
            </a:r>
            <a:endParaRPr/>
          </a:p>
          <a:p>
            <a:pPr marL="914400" lvl="1" indent="-317500" algn="l" rtl="0">
              <a:spcBef>
                <a:spcPts val="0"/>
              </a:spcBef>
              <a:spcAft>
                <a:spcPts val="0"/>
              </a:spcAft>
              <a:buSzPts val="1400"/>
              <a:buChar char="○"/>
            </a:pPr>
            <a:r>
              <a:rPr lang="en"/>
              <a:t>5G: 2Gbps</a:t>
            </a:r>
            <a:endParaRPr/>
          </a:p>
          <a:p>
            <a:pPr marL="457200" lvl="0" indent="-342900" algn="l" rtl="0">
              <a:spcBef>
                <a:spcPts val="0"/>
              </a:spcBef>
              <a:spcAft>
                <a:spcPts val="0"/>
              </a:spcAft>
              <a:buSzPts val="1800"/>
              <a:buChar char="●"/>
            </a:pPr>
            <a:r>
              <a:rPr lang="en">
                <a:solidFill>
                  <a:srgbClr val="FF0000"/>
                </a:solidFill>
              </a:rPr>
              <a:t>Limitation</a:t>
            </a:r>
            <a:r>
              <a:rPr lang="en"/>
              <a:t>: battery powered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Phones</a:t>
            </a:r>
            <a:endParaRPr/>
          </a:p>
        </p:txBody>
      </p:sp>
      <p:sp>
        <p:nvSpPr>
          <p:cNvPr id="231" name="Google Shape;231;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Most Frequently Used Sensors:</a:t>
            </a:r>
            <a:endParaRPr/>
          </a:p>
          <a:p>
            <a:pPr marL="457200" lvl="0" indent="-342900" algn="l" rtl="0">
              <a:spcBef>
                <a:spcPts val="1200"/>
              </a:spcBef>
              <a:spcAft>
                <a:spcPts val="0"/>
              </a:spcAft>
              <a:buSzPts val="1800"/>
              <a:buChar char="●"/>
            </a:pPr>
            <a:r>
              <a:rPr lang="en"/>
              <a:t>GPS</a:t>
            </a:r>
            <a:endParaRPr/>
          </a:p>
          <a:p>
            <a:pPr marL="457200" lvl="0" indent="-342900" algn="l" rtl="0">
              <a:spcBef>
                <a:spcPts val="0"/>
              </a:spcBef>
              <a:spcAft>
                <a:spcPts val="0"/>
              </a:spcAft>
              <a:buSzPts val="1800"/>
              <a:buChar char="●"/>
            </a:pPr>
            <a:r>
              <a:rPr lang="en"/>
              <a:t>Microphone</a:t>
            </a:r>
            <a:endParaRPr/>
          </a:p>
          <a:p>
            <a:pPr marL="457200" lvl="0" indent="-342900" algn="l" rtl="0">
              <a:spcBef>
                <a:spcPts val="0"/>
              </a:spcBef>
              <a:spcAft>
                <a:spcPts val="0"/>
              </a:spcAft>
              <a:buSzPts val="1800"/>
              <a:buChar char="●"/>
            </a:pPr>
            <a:r>
              <a:rPr lang="en"/>
              <a:t>Cameras (front, rear)</a:t>
            </a:r>
            <a:endParaRPr/>
          </a:p>
          <a:p>
            <a:pPr marL="457200" lvl="0" indent="-342900" algn="l" rtl="0">
              <a:spcBef>
                <a:spcPts val="0"/>
              </a:spcBef>
              <a:spcAft>
                <a:spcPts val="0"/>
              </a:spcAft>
              <a:buSzPts val="1800"/>
              <a:buChar char="●"/>
            </a:pPr>
            <a:r>
              <a:rPr lang="en" b="1"/>
              <a:t>WiFi</a:t>
            </a:r>
            <a:r>
              <a:rPr lang="en"/>
              <a:t>/BLE</a:t>
            </a:r>
            <a:endParaRPr/>
          </a:p>
          <a:p>
            <a:pPr marL="457200" lvl="0" indent="-342900" algn="l" rtl="0">
              <a:spcBef>
                <a:spcPts val="0"/>
              </a:spcBef>
              <a:spcAft>
                <a:spcPts val="0"/>
              </a:spcAft>
              <a:buSzPts val="1800"/>
              <a:buChar char="●"/>
            </a:pPr>
            <a:r>
              <a:rPr lang="en"/>
              <a:t>Accelerometer</a:t>
            </a:r>
            <a:endParaRPr/>
          </a:p>
          <a:p>
            <a:pPr marL="457200" lvl="0" indent="-342900" algn="l" rtl="0">
              <a:spcBef>
                <a:spcPts val="0"/>
              </a:spcBef>
              <a:spcAft>
                <a:spcPts val="0"/>
              </a:spcAft>
              <a:buSzPts val="1800"/>
              <a:buChar char="●"/>
            </a:pPr>
            <a:r>
              <a:rPr lang="en"/>
              <a:t>Orientation sensor (Gyroscope)</a:t>
            </a:r>
            <a:endParaRPr/>
          </a:p>
          <a:p>
            <a:pPr marL="457200" lvl="0" indent="-342900" algn="l" rtl="0">
              <a:spcBef>
                <a:spcPts val="0"/>
              </a:spcBef>
              <a:spcAft>
                <a:spcPts val="0"/>
              </a:spcAft>
              <a:buSzPts val="1800"/>
              <a:buChar char="●"/>
            </a:pPr>
            <a:r>
              <a:rPr lang="en"/>
              <a:t>Magnetic sensor </a:t>
            </a:r>
            <a:endParaRPr/>
          </a:p>
          <a:p>
            <a:pPr marL="457200" lvl="0" indent="-342900" algn="l" rtl="0">
              <a:spcBef>
                <a:spcPts val="0"/>
              </a:spcBef>
              <a:spcAft>
                <a:spcPts val="0"/>
              </a:spcAft>
              <a:buSzPts val="1800"/>
              <a:buChar char="●"/>
            </a:pPr>
            <a:r>
              <a:rPr lang="en"/>
              <a:t>Light/Proximity</a:t>
            </a:r>
            <a:endParaRPr/>
          </a:p>
          <a:p>
            <a:pPr marL="457200" lvl="0" indent="-342900" algn="l" rtl="0">
              <a:spcBef>
                <a:spcPts val="0"/>
              </a:spcBef>
              <a:spcAft>
                <a:spcPts val="0"/>
              </a:spcAft>
              <a:buSzPts val="1800"/>
              <a:buChar char="●"/>
            </a:pPr>
            <a:r>
              <a:rPr lang="en"/>
              <a:t>Screen</a:t>
            </a:r>
            <a:endParaRPr/>
          </a:p>
        </p:txBody>
      </p:sp>
      <p:pic>
        <p:nvPicPr>
          <p:cNvPr id="232" name="Google Shape;232;p36"/>
          <p:cNvPicPr preferRelativeResize="0"/>
          <p:nvPr/>
        </p:nvPicPr>
        <p:blipFill>
          <a:blip r:embed="rId3">
            <a:alphaModFix/>
          </a:blip>
          <a:stretch>
            <a:fillRect/>
          </a:stretch>
        </p:blipFill>
        <p:spPr>
          <a:xfrm>
            <a:off x="4768897" y="1017725"/>
            <a:ext cx="4063401" cy="325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Phone Sensors</a:t>
            </a:r>
            <a:endParaRPr/>
          </a:p>
        </p:txBody>
      </p:sp>
      <p:sp>
        <p:nvSpPr>
          <p:cNvPr id="238" name="Google Shape;238;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GPS:</a:t>
            </a:r>
            <a:endParaRPr/>
          </a:p>
          <a:p>
            <a:pPr marL="457200" lvl="0" indent="-342900" algn="l" rtl="0">
              <a:spcBef>
                <a:spcPts val="1200"/>
              </a:spcBef>
              <a:spcAft>
                <a:spcPts val="0"/>
              </a:spcAft>
              <a:buSzPts val="1800"/>
              <a:buChar char="-"/>
            </a:pPr>
            <a:r>
              <a:rPr lang="en"/>
              <a:t>Receive signal from satellite (cannot be used in most indoor environments)</a:t>
            </a:r>
            <a:endParaRPr/>
          </a:p>
          <a:p>
            <a:pPr marL="457200" lvl="0" indent="-342900" algn="l" rtl="0">
              <a:spcBef>
                <a:spcPts val="0"/>
              </a:spcBef>
              <a:spcAft>
                <a:spcPts val="0"/>
              </a:spcAft>
              <a:buSzPts val="1800"/>
              <a:buChar char="-"/>
            </a:pPr>
            <a:r>
              <a:rPr lang="en"/>
              <a:t>Accuracy: 30 cm to 10 meters (w/ and w/o ground station)</a:t>
            </a:r>
            <a:endParaRPr/>
          </a:p>
          <a:p>
            <a:pPr marL="457200" lvl="0" indent="-342900" algn="l" rtl="0">
              <a:spcBef>
                <a:spcPts val="0"/>
              </a:spcBef>
              <a:spcAft>
                <a:spcPts val="0"/>
              </a:spcAft>
              <a:buSzPts val="1800"/>
              <a:buChar char="-"/>
            </a:pPr>
            <a:r>
              <a:rPr lang="en"/>
              <a:t>You don’t need to pay for its usage!</a:t>
            </a:r>
            <a:endParaRPr/>
          </a:p>
          <a:p>
            <a:pPr marL="0" lvl="0" indent="0" algn="l" rtl="0">
              <a:spcBef>
                <a:spcPts val="1200"/>
              </a:spcBef>
              <a:spcAft>
                <a:spcPts val="1200"/>
              </a:spcAft>
              <a:buNone/>
            </a:pPr>
            <a:endParaRPr/>
          </a:p>
        </p:txBody>
      </p:sp>
      <p:pic>
        <p:nvPicPr>
          <p:cNvPr id="239" name="Google Shape;239;p37"/>
          <p:cNvPicPr preferRelativeResize="0"/>
          <p:nvPr/>
        </p:nvPicPr>
        <p:blipFill>
          <a:blip r:embed="rId3">
            <a:alphaModFix/>
          </a:blip>
          <a:stretch>
            <a:fillRect/>
          </a:stretch>
        </p:blipFill>
        <p:spPr>
          <a:xfrm>
            <a:off x="4729025" y="2571750"/>
            <a:ext cx="4478726" cy="25192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Mobile Phone Sensors</a:t>
            </a:r>
            <a:endParaRPr/>
          </a:p>
          <a:p>
            <a:pPr marL="0" lvl="0" indent="0" algn="l" rtl="0">
              <a:spcBef>
                <a:spcPts val="0"/>
              </a:spcBef>
              <a:spcAft>
                <a:spcPts val="0"/>
              </a:spcAft>
              <a:buNone/>
            </a:pPr>
            <a:endParaRPr/>
          </a:p>
        </p:txBody>
      </p:sp>
      <p:sp>
        <p:nvSpPr>
          <p:cNvPr id="245" name="Google Shape;245;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Camera: 12 MP, with flashlight and lidar</a:t>
            </a:r>
            <a:endParaRPr/>
          </a:p>
          <a:p>
            <a:pPr marL="0" lvl="0" indent="0" algn="l" rtl="0">
              <a:spcBef>
                <a:spcPts val="1200"/>
              </a:spcBef>
              <a:spcAft>
                <a:spcPts val="0"/>
              </a:spcAft>
              <a:buNone/>
            </a:pPr>
            <a:r>
              <a:rPr lang="en"/>
              <a:t>Lidar:  Light Detection and Ranging, depth information</a:t>
            </a:r>
            <a:endParaRPr/>
          </a:p>
          <a:p>
            <a:pPr marL="0" lvl="0" indent="0" algn="l" rtl="0">
              <a:spcBef>
                <a:spcPts val="1200"/>
              </a:spcBef>
              <a:spcAft>
                <a:spcPts val="0"/>
              </a:spcAft>
              <a:buNone/>
            </a:pPr>
            <a:r>
              <a:rPr lang="en"/>
              <a:t>Flashlight: heart rate detection</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246" name="Google Shape;246;p38"/>
          <p:cNvPicPr preferRelativeResize="0"/>
          <p:nvPr/>
        </p:nvPicPr>
        <p:blipFill>
          <a:blip r:embed="rId3">
            <a:alphaModFix/>
          </a:blip>
          <a:stretch>
            <a:fillRect/>
          </a:stretch>
        </p:blipFill>
        <p:spPr>
          <a:xfrm>
            <a:off x="998925" y="3046900"/>
            <a:ext cx="3166877" cy="1781376"/>
          </a:xfrm>
          <a:prstGeom prst="rect">
            <a:avLst/>
          </a:prstGeom>
          <a:noFill/>
          <a:ln>
            <a:noFill/>
          </a:ln>
        </p:spPr>
      </p:pic>
      <p:sp>
        <p:nvSpPr>
          <p:cNvPr id="247" name="Google Shape;247;p38"/>
          <p:cNvSpPr txBox="1"/>
          <p:nvPr/>
        </p:nvSpPr>
        <p:spPr>
          <a:xfrm>
            <a:off x="6804950" y="4703625"/>
            <a:ext cx="1622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Lidar</a:t>
            </a:r>
            <a:endParaRPr/>
          </a:p>
        </p:txBody>
      </p:sp>
      <p:sp>
        <p:nvSpPr>
          <p:cNvPr id="248" name="Google Shape;248;p38"/>
          <p:cNvSpPr txBox="1"/>
          <p:nvPr/>
        </p:nvSpPr>
        <p:spPr>
          <a:xfrm>
            <a:off x="7312975" y="53125"/>
            <a:ext cx="1263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Flashlight</a:t>
            </a:r>
            <a:endParaRPr/>
          </a:p>
        </p:txBody>
      </p:sp>
      <p:pic>
        <p:nvPicPr>
          <p:cNvPr id="249" name="Google Shape;249;p38"/>
          <p:cNvPicPr preferRelativeResize="0"/>
          <p:nvPr/>
        </p:nvPicPr>
        <p:blipFill>
          <a:blip r:embed="rId4">
            <a:alphaModFix/>
          </a:blip>
          <a:stretch>
            <a:fillRect/>
          </a:stretch>
        </p:blipFill>
        <p:spPr>
          <a:xfrm>
            <a:off x="4994175" y="2763050"/>
            <a:ext cx="3581800" cy="2013550"/>
          </a:xfrm>
          <a:prstGeom prst="rect">
            <a:avLst/>
          </a:prstGeom>
          <a:noFill/>
          <a:ln>
            <a:noFill/>
          </a:ln>
        </p:spPr>
      </p:pic>
      <p:pic>
        <p:nvPicPr>
          <p:cNvPr id="250" name="Google Shape;250;p38"/>
          <p:cNvPicPr preferRelativeResize="0"/>
          <p:nvPr/>
        </p:nvPicPr>
        <p:blipFill>
          <a:blip r:embed="rId5">
            <a:alphaModFix/>
          </a:blip>
          <a:stretch>
            <a:fillRect/>
          </a:stretch>
        </p:blipFill>
        <p:spPr>
          <a:xfrm>
            <a:off x="6105062" y="632174"/>
            <a:ext cx="2684713" cy="20135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Mobile Phone Sensors</a:t>
            </a:r>
            <a:endParaRPr/>
          </a:p>
          <a:p>
            <a:pPr marL="0" lvl="0" indent="0" algn="l" rtl="0">
              <a:spcBef>
                <a:spcPts val="0"/>
              </a:spcBef>
              <a:spcAft>
                <a:spcPts val="0"/>
              </a:spcAft>
              <a:buNone/>
            </a:pPr>
            <a:endParaRPr/>
          </a:p>
        </p:txBody>
      </p:sp>
      <p:sp>
        <p:nvSpPr>
          <p:cNvPr id="256" name="Google Shape;256;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Built-in Microphone and Speakers: </a:t>
            </a:r>
            <a:endParaRPr/>
          </a:p>
          <a:p>
            <a:pPr marL="457200" lvl="0" indent="-342900" algn="l" rtl="0">
              <a:spcBef>
                <a:spcPts val="1200"/>
              </a:spcBef>
              <a:spcAft>
                <a:spcPts val="0"/>
              </a:spcAft>
              <a:buSzPts val="1800"/>
              <a:buAutoNum type="arabicPeriod"/>
            </a:pPr>
            <a:r>
              <a:rPr lang="en"/>
              <a:t>send/ hear sounds that we human cannot hear (20 - 20K Hz) </a:t>
            </a:r>
            <a:endParaRPr/>
          </a:p>
          <a:p>
            <a:pPr marL="457200" lvl="0" indent="-342900" algn="l" rtl="0">
              <a:spcBef>
                <a:spcPts val="0"/>
              </a:spcBef>
              <a:spcAft>
                <a:spcPts val="0"/>
              </a:spcAft>
              <a:buSzPts val="1800"/>
              <a:buAutoNum type="arabicPeriod"/>
            </a:pPr>
            <a:r>
              <a:rPr lang="en"/>
              <a:t>location differences in microphones can be used for object detection </a:t>
            </a:r>
            <a:endParaRPr/>
          </a:p>
        </p:txBody>
      </p:sp>
      <p:pic>
        <p:nvPicPr>
          <p:cNvPr id="257" name="Google Shape;257;p39"/>
          <p:cNvPicPr preferRelativeResize="0"/>
          <p:nvPr/>
        </p:nvPicPr>
        <p:blipFill>
          <a:blip r:embed="rId3">
            <a:alphaModFix/>
          </a:blip>
          <a:stretch>
            <a:fillRect/>
          </a:stretch>
        </p:blipFill>
        <p:spPr>
          <a:xfrm>
            <a:off x="1021150" y="2571750"/>
            <a:ext cx="1467212" cy="2274176"/>
          </a:xfrm>
          <a:prstGeom prst="rect">
            <a:avLst/>
          </a:prstGeom>
          <a:noFill/>
          <a:ln>
            <a:noFill/>
          </a:ln>
        </p:spPr>
      </p:pic>
      <p:pic>
        <p:nvPicPr>
          <p:cNvPr id="258" name="Google Shape;258;p39"/>
          <p:cNvPicPr preferRelativeResize="0"/>
          <p:nvPr/>
        </p:nvPicPr>
        <p:blipFill>
          <a:blip r:embed="rId4">
            <a:alphaModFix/>
          </a:blip>
          <a:stretch>
            <a:fillRect/>
          </a:stretch>
        </p:blipFill>
        <p:spPr>
          <a:xfrm>
            <a:off x="3252925" y="2571750"/>
            <a:ext cx="1203278" cy="2274175"/>
          </a:xfrm>
          <a:prstGeom prst="rect">
            <a:avLst/>
          </a:prstGeom>
          <a:noFill/>
          <a:ln>
            <a:noFill/>
          </a:ln>
        </p:spPr>
      </p:pic>
      <p:pic>
        <p:nvPicPr>
          <p:cNvPr id="259" name="Google Shape;259;p39"/>
          <p:cNvPicPr preferRelativeResize="0"/>
          <p:nvPr/>
        </p:nvPicPr>
        <p:blipFill>
          <a:blip r:embed="rId5">
            <a:alphaModFix/>
          </a:blip>
          <a:stretch>
            <a:fillRect/>
          </a:stretch>
        </p:blipFill>
        <p:spPr>
          <a:xfrm>
            <a:off x="5360135" y="2571750"/>
            <a:ext cx="1312654" cy="22741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Mobile Phone Sensors</a:t>
            </a:r>
            <a:endParaRPr/>
          </a:p>
          <a:p>
            <a:pPr marL="0" lvl="0" indent="0" algn="l" rtl="0">
              <a:spcBef>
                <a:spcPts val="0"/>
              </a:spcBef>
              <a:spcAft>
                <a:spcPts val="0"/>
              </a:spcAft>
              <a:buNone/>
            </a:pPr>
            <a:endParaRPr/>
          </a:p>
        </p:txBody>
      </p:sp>
      <p:sp>
        <p:nvSpPr>
          <p:cNvPr id="265" name="Google Shape;26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WiFi/BLE:</a:t>
            </a:r>
            <a:endParaRPr/>
          </a:p>
          <a:p>
            <a:pPr marL="457200" lvl="0" indent="-342900" algn="l" rtl="0">
              <a:spcBef>
                <a:spcPts val="1200"/>
              </a:spcBef>
              <a:spcAft>
                <a:spcPts val="0"/>
              </a:spcAft>
              <a:buSzPts val="1800"/>
              <a:buChar char="-"/>
            </a:pPr>
            <a:r>
              <a:rPr lang="en"/>
              <a:t>RSSI (received signal strength indicator)</a:t>
            </a:r>
            <a:endParaRPr/>
          </a:p>
          <a:p>
            <a:pPr marL="914400" lvl="1" indent="-317500" algn="l" rtl="0">
              <a:spcBef>
                <a:spcPts val="0"/>
              </a:spcBef>
              <a:spcAft>
                <a:spcPts val="0"/>
              </a:spcAft>
              <a:buSzPts val="1400"/>
              <a:buChar char="-"/>
            </a:pPr>
            <a:r>
              <a:rPr lang="en"/>
              <a:t>Related to distance between the receiver and the sender</a:t>
            </a:r>
            <a:endParaRPr/>
          </a:p>
          <a:p>
            <a:pPr marL="914400" lvl="1" indent="-317500" algn="l" rtl="0">
              <a:spcBef>
                <a:spcPts val="0"/>
              </a:spcBef>
              <a:spcAft>
                <a:spcPts val="0"/>
              </a:spcAft>
              <a:buSzPts val="1400"/>
              <a:buChar char="-"/>
            </a:pPr>
            <a:r>
              <a:rPr lang="en"/>
              <a:t>Related to the obstacles in the environment</a:t>
            </a:r>
            <a:endParaRPr/>
          </a:p>
          <a:p>
            <a:pPr marL="457200" lvl="0" indent="-342900" algn="l" rtl="0">
              <a:spcBef>
                <a:spcPts val="0"/>
              </a:spcBef>
              <a:spcAft>
                <a:spcPts val="0"/>
              </a:spcAft>
              <a:buSzPts val="1800"/>
              <a:buChar char="-"/>
            </a:pPr>
            <a:r>
              <a:rPr lang="en"/>
              <a:t>BSS_ID, UU_ID</a:t>
            </a:r>
            <a:endParaRPr/>
          </a:p>
          <a:p>
            <a:pPr marL="914400" lvl="1" indent="-317500" algn="l" rtl="0">
              <a:spcBef>
                <a:spcPts val="0"/>
              </a:spcBef>
              <a:spcAft>
                <a:spcPts val="0"/>
              </a:spcAft>
              <a:buSzPts val="1400"/>
              <a:buChar char="-"/>
            </a:pPr>
            <a:r>
              <a:rPr lang="en"/>
              <a:t>BSS_ID: base station related</a:t>
            </a:r>
            <a:endParaRPr/>
          </a:p>
          <a:p>
            <a:pPr marL="914400" lvl="1" indent="-317500" algn="l" rtl="0">
              <a:spcBef>
                <a:spcPts val="0"/>
              </a:spcBef>
              <a:spcAft>
                <a:spcPts val="0"/>
              </a:spcAft>
              <a:buSzPts val="1400"/>
              <a:buChar char="-"/>
            </a:pPr>
            <a:r>
              <a:rPr lang="en"/>
              <a:t>UU_ID: application related</a:t>
            </a:r>
            <a:endParaRPr/>
          </a:p>
          <a:p>
            <a:pPr marL="0" lvl="0" indent="0" algn="l" rtl="0">
              <a:spcBef>
                <a:spcPts val="1200"/>
              </a:spcBef>
              <a:spcAft>
                <a:spcPts val="1200"/>
              </a:spcAft>
              <a:buNone/>
            </a:pPr>
            <a:endParaRPr/>
          </a:p>
        </p:txBody>
      </p:sp>
      <p:pic>
        <p:nvPicPr>
          <p:cNvPr id="266" name="Google Shape;266;p40"/>
          <p:cNvPicPr preferRelativeResize="0"/>
          <p:nvPr/>
        </p:nvPicPr>
        <p:blipFill>
          <a:blip r:embed="rId3">
            <a:alphaModFix/>
          </a:blip>
          <a:stretch>
            <a:fillRect/>
          </a:stretch>
        </p:blipFill>
        <p:spPr>
          <a:xfrm>
            <a:off x="3538825" y="3113025"/>
            <a:ext cx="5552050" cy="2030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Phone Sensors</a:t>
            </a:r>
            <a:endParaRPr/>
          </a:p>
        </p:txBody>
      </p:sp>
      <p:sp>
        <p:nvSpPr>
          <p:cNvPr id="272" name="Google Shape;272;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Accelerometer: acceleration along three axes of the phone</a:t>
            </a:r>
            <a:endParaRPr/>
          </a:p>
          <a:p>
            <a:pPr marL="0" lvl="0" indent="0" algn="l" rtl="0">
              <a:spcBef>
                <a:spcPts val="1200"/>
              </a:spcBef>
              <a:spcAft>
                <a:spcPts val="1200"/>
              </a:spcAft>
              <a:buNone/>
            </a:pPr>
            <a:r>
              <a:rPr lang="en"/>
              <a:t>Counting steps</a:t>
            </a:r>
            <a:endParaRPr/>
          </a:p>
        </p:txBody>
      </p:sp>
      <p:pic>
        <p:nvPicPr>
          <p:cNvPr id="273" name="Google Shape;273;p41"/>
          <p:cNvPicPr preferRelativeResize="0"/>
          <p:nvPr/>
        </p:nvPicPr>
        <p:blipFill>
          <a:blip r:embed="rId3">
            <a:alphaModFix/>
          </a:blip>
          <a:stretch>
            <a:fillRect/>
          </a:stretch>
        </p:blipFill>
        <p:spPr>
          <a:xfrm>
            <a:off x="5916100" y="1764100"/>
            <a:ext cx="3031901" cy="3131300"/>
          </a:xfrm>
          <a:prstGeom prst="rect">
            <a:avLst/>
          </a:prstGeom>
          <a:noFill/>
          <a:ln>
            <a:noFill/>
          </a:ln>
        </p:spPr>
      </p:pic>
      <p:pic>
        <p:nvPicPr>
          <p:cNvPr id="274" name="Google Shape;274;p41"/>
          <p:cNvPicPr preferRelativeResize="0"/>
          <p:nvPr/>
        </p:nvPicPr>
        <p:blipFill>
          <a:blip r:embed="rId4">
            <a:alphaModFix/>
          </a:blip>
          <a:stretch>
            <a:fillRect/>
          </a:stretch>
        </p:blipFill>
        <p:spPr>
          <a:xfrm>
            <a:off x="376200" y="2656749"/>
            <a:ext cx="5181750" cy="2033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Phone Power Consumption</a:t>
            </a:r>
            <a:endParaRPr/>
          </a:p>
        </p:txBody>
      </p:sp>
      <p:sp>
        <p:nvSpPr>
          <p:cNvPr id="280" name="Google Shape;280;p42"/>
          <p:cNvSpPr txBox="1">
            <a:spLocks noGrp="1"/>
          </p:cNvSpPr>
          <p:nvPr>
            <p:ph type="body" idx="1"/>
          </p:nvPr>
        </p:nvSpPr>
        <p:spPr>
          <a:xfrm>
            <a:off x="311700" y="1152475"/>
            <a:ext cx="47682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Video Recording &gt; 3G WiFi  Data Transmission &gt; WiFi &gt; GPS &gt; Bluetooth</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ZiFi: Wireless LAN discovery via ZigBee interference signatures (MOBICOM’10)</a:t>
            </a:r>
            <a:endParaRPr sz="2300">
              <a:solidFill>
                <a:srgbClr val="111111"/>
              </a:solidFill>
              <a:highlight>
                <a:srgbClr val="FFFFFF"/>
              </a:highlight>
              <a:latin typeface="Roboto"/>
              <a:ea typeface="Roboto"/>
              <a:cs typeface="Roboto"/>
              <a:sym typeface="Roboto"/>
            </a:endParaRPr>
          </a:p>
          <a:p>
            <a:pPr marL="0" lvl="0" indent="0" algn="l" rtl="0">
              <a:spcBef>
                <a:spcPts val="1200"/>
              </a:spcBef>
              <a:spcAft>
                <a:spcPts val="1200"/>
              </a:spcAft>
              <a:buNone/>
            </a:pPr>
            <a:endParaRPr/>
          </a:p>
        </p:txBody>
      </p:sp>
      <p:pic>
        <p:nvPicPr>
          <p:cNvPr id="281" name="Google Shape;281;p42"/>
          <p:cNvPicPr preferRelativeResize="0"/>
          <p:nvPr/>
        </p:nvPicPr>
        <p:blipFill>
          <a:blip r:embed="rId3">
            <a:alphaModFix/>
          </a:blip>
          <a:stretch>
            <a:fillRect/>
          </a:stretch>
        </p:blipFill>
        <p:spPr>
          <a:xfrm>
            <a:off x="5406850" y="1012125"/>
            <a:ext cx="3425449" cy="3697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IoT devices</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Char char="●"/>
            </a:pPr>
            <a:r>
              <a:rPr lang="en"/>
              <a:t>Less powerful than computers</a:t>
            </a:r>
            <a:endParaRPr/>
          </a:p>
          <a:p>
            <a:pPr marL="457200" lvl="0" indent="-342900" algn="l" rtl="0">
              <a:spcBef>
                <a:spcPts val="0"/>
              </a:spcBef>
              <a:spcAft>
                <a:spcPts val="0"/>
              </a:spcAft>
              <a:buSzPts val="1800"/>
              <a:buChar char="●"/>
            </a:pPr>
            <a:r>
              <a:rPr lang="en"/>
              <a:t>Embedded operating systems (or without OS)</a:t>
            </a:r>
            <a:endParaRPr/>
          </a:p>
          <a:p>
            <a:pPr marL="457200" lvl="0" indent="-342900" algn="l" rtl="0">
              <a:spcBef>
                <a:spcPts val="0"/>
              </a:spcBef>
              <a:spcAft>
                <a:spcPts val="0"/>
              </a:spcAft>
              <a:buSzPts val="1800"/>
              <a:buChar char="●"/>
            </a:pPr>
            <a:r>
              <a:rPr lang="en"/>
              <a:t>Equipped with more wireless communication modules</a:t>
            </a:r>
            <a:endParaRPr/>
          </a:p>
          <a:p>
            <a:pPr marL="914400" lvl="1" indent="-317500" algn="l" rtl="0">
              <a:spcBef>
                <a:spcPts val="0"/>
              </a:spcBef>
              <a:spcAft>
                <a:spcPts val="0"/>
              </a:spcAft>
              <a:buSzPts val="1400"/>
              <a:buChar char="○"/>
            </a:pPr>
            <a:r>
              <a:rPr lang="en"/>
              <a:t>WiFi, BLE, Cellular</a:t>
            </a:r>
            <a:endParaRPr/>
          </a:p>
          <a:p>
            <a:pPr marL="914400" lvl="1" indent="-317500" algn="l" rtl="0">
              <a:spcBef>
                <a:spcPts val="0"/>
              </a:spcBef>
              <a:spcAft>
                <a:spcPts val="0"/>
              </a:spcAft>
              <a:buSzPts val="1400"/>
              <a:buChar char="○"/>
            </a:pPr>
            <a:r>
              <a:rPr lang="en"/>
              <a:t>RFID, Zigbee, Lora (long range, low rate)</a:t>
            </a:r>
            <a:endParaRPr/>
          </a:p>
          <a:p>
            <a:pPr marL="457200" lvl="0" indent="-342900" algn="l" rtl="0">
              <a:spcBef>
                <a:spcPts val="0"/>
              </a:spcBef>
              <a:spcAft>
                <a:spcPts val="0"/>
              </a:spcAft>
              <a:buSzPts val="1800"/>
              <a:buChar char="●"/>
            </a:pPr>
            <a:r>
              <a:rPr lang="en"/>
              <a:t>Work with Sensors and controllers </a:t>
            </a:r>
            <a:endParaRPr/>
          </a:p>
          <a:p>
            <a:pPr marL="457200" lvl="0" indent="-342900" algn="l" rtl="0">
              <a:spcBef>
                <a:spcPts val="0"/>
              </a:spcBef>
              <a:spcAft>
                <a:spcPts val="0"/>
              </a:spcAft>
              <a:buSzPts val="1800"/>
              <a:buChar char="●"/>
            </a:pPr>
            <a:r>
              <a:rPr lang="en"/>
              <a:t>Heterogeneity</a:t>
            </a:r>
            <a:endParaRPr/>
          </a:p>
          <a:p>
            <a:pPr marL="457200" lvl="0" indent="-342900" algn="l" rtl="0">
              <a:spcBef>
                <a:spcPts val="0"/>
              </a:spcBef>
              <a:spcAft>
                <a:spcPts val="0"/>
              </a:spcAft>
              <a:buSzPts val="1800"/>
              <a:buChar char="●"/>
            </a:pPr>
            <a:r>
              <a:rPr lang="en"/>
              <a:t>Some powered by battery</a:t>
            </a:r>
            <a:endParaRPr/>
          </a:p>
          <a:p>
            <a:pPr marL="914400" lvl="1" indent="-317500" algn="l" rtl="0">
              <a:spcBef>
                <a:spcPts val="0"/>
              </a:spcBef>
              <a:spcAft>
                <a:spcPts val="0"/>
              </a:spcAft>
              <a:buSzPts val="1400"/>
              <a:buChar char="○"/>
            </a:pPr>
            <a:r>
              <a:rPr lang="en"/>
              <a:t>Sensitive to energy efficiency</a:t>
            </a:r>
            <a:endParaRPr/>
          </a:p>
          <a:p>
            <a:pPr marL="914400" lvl="1" indent="-317500" algn="l" rtl="0">
              <a:spcBef>
                <a:spcPts val="0"/>
              </a:spcBef>
              <a:spcAft>
                <a:spcPts val="0"/>
              </a:spcAft>
              <a:buSzPts val="1400"/>
              <a:buChar char="○"/>
            </a:pPr>
            <a:r>
              <a:rPr lang="en"/>
              <a:t>Low energy consumption (3~15W)</a:t>
            </a:r>
            <a:endParaRPr/>
          </a:p>
          <a:p>
            <a:pPr marL="1371600" lvl="2" indent="-317500" algn="l" rtl="0">
              <a:spcBef>
                <a:spcPts val="0"/>
              </a:spcBef>
              <a:spcAft>
                <a:spcPts val="0"/>
              </a:spcAft>
              <a:buSzPts val="1400"/>
              <a:buChar char="■"/>
            </a:pPr>
            <a:r>
              <a:rPr lang="en"/>
              <a:t>PC: 60~300 Watts</a:t>
            </a:r>
            <a:endParaRPr/>
          </a:p>
          <a:p>
            <a:pPr marL="1371600" lvl="2" indent="-317500" algn="l" rtl="0">
              <a:spcBef>
                <a:spcPts val="0"/>
              </a:spcBef>
              <a:spcAft>
                <a:spcPts val="0"/>
              </a:spcAft>
              <a:buSzPts val="1400"/>
              <a:buChar char="■"/>
            </a:pPr>
            <a:r>
              <a:rPr lang="en"/>
              <a:t>Laptop: 20~100 Watts</a:t>
            </a:r>
            <a:endParaRPr/>
          </a:p>
          <a:p>
            <a:pPr marL="1371600" lvl="2" indent="-317500" algn="l" rtl="0">
              <a:spcBef>
                <a:spcPts val="0"/>
              </a:spcBef>
              <a:spcAft>
                <a:spcPts val="0"/>
              </a:spcAft>
              <a:buSzPts val="1400"/>
              <a:buChar char="■"/>
            </a:pPr>
            <a:r>
              <a:rPr lang="en"/>
              <a:t>Server: 500 ~ 1200 Watts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Modular Phones</a:t>
            </a:r>
            <a:endParaRPr/>
          </a:p>
        </p:txBody>
      </p:sp>
      <p:sp>
        <p:nvSpPr>
          <p:cNvPr id="287" name="Google Shape;28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a modular phone? The phone can gain additional capabilities by changing different modules. </a:t>
            </a:r>
            <a:endParaRPr/>
          </a:p>
          <a:p>
            <a:pPr marL="457200" lvl="0" indent="-342900" algn="l" rtl="0">
              <a:spcBef>
                <a:spcPts val="1200"/>
              </a:spcBef>
              <a:spcAft>
                <a:spcPts val="0"/>
              </a:spcAft>
              <a:buSzPts val="1800"/>
              <a:buChar char="-"/>
            </a:pPr>
            <a:r>
              <a:rPr lang="en"/>
              <a:t>Project Ara (Google)</a:t>
            </a:r>
            <a:endParaRPr/>
          </a:p>
          <a:p>
            <a:pPr marL="914400" lvl="1" indent="-317500" algn="l" rtl="0">
              <a:spcBef>
                <a:spcPts val="0"/>
              </a:spcBef>
              <a:spcAft>
                <a:spcPts val="0"/>
              </a:spcAft>
              <a:buSzPts val="1400"/>
              <a:buChar char="-"/>
            </a:pPr>
            <a:r>
              <a:rPr lang="en"/>
              <a:t>CPU/Memory/display can all be exchangeable</a:t>
            </a:r>
            <a:endParaRPr/>
          </a:p>
          <a:p>
            <a:pPr marL="914400" lvl="0" indent="0" algn="l" rtl="0">
              <a:spcBef>
                <a:spcPts val="1200"/>
              </a:spcBef>
              <a:spcAft>
                <a:spcPts val="0"/>
              </a:spcAft>
              <a:buNone/>
            </a:pPr>
            <a:endParaRPr/>
          </a:p>
          <a:p>
            <a:pPr marL="457200" lvl="0" indent="-342900" algn="l" rtl="0">
              <a:spcBef>
                <a:spcPts val="1200"/>
              </a:spcBef>
              <a:spcAft>
                <a:spcPts val="0"/>
              </a:spcAft>
              <a:buSzPts val="1800"/>
              <a:buChar char="-"/>
            </a:pPr>
            <a:r>
              <a:rPr lang="en"/>
              <a:t>Moto Z: backpack-like modules</a:t>
            </a:r>
            <a:endParaRPr/>
          </a:p>
          <a:p>
            <a:pPr marL="914400" lvl="1" indent="-317500" algn="l" rtl="0">
              <a:spcBef>
                <a:spcPts val="0"/>
              </a:spcBef>
              <a:spcAft>
                <a:spcPts val="0"/>
              </a:spcAft>
              <a:buSzPts val="1400"/>
              <a:buChar char="-"/>
            </a:pPr>
            <a:r>
              <a:rPr lang="en"/>
              <a:t>Speaker</a:t>
            </a:r>
            <a:endParaRPr/>
          </a:p>
          <a:p>
            <a:pPr marL="914400" lvl="1" indent="-317500" algn="l" rtl="0">
              <a:spcBef>
                <a:spcPts val="0"/>
              </a:spcBef>
              <a:spcAft>
                <a:spcPts val="0"/>
              </a:spcAft>
              <a:buSzPts val="1400"/>
              <a:buChar char="-"/>
            </a:pPr>
            <a:r>
              <a:rPr lang="en"/>
              <a:t>Better Camera</a:t>
            </a:r>
            <a:endParaRPr/>
          </a:p>
          <a:p>
            <a:pPr marL="914400" lvl="1" indent="-317500" algn="l" rtl="0">
              <a:spcBef>
                <a:spcPts val="0"/>
              </a:spcBef>
              <a:spcAft>
                <a:spcPts val="0"/>
              </a:spcAft>
              <a:buSzPts val="1400"/>
              <a:buChar char="-"/>
            </a:pPr>
            <a:r>
              <a:rPr lang="en"/>
              <a:t>Projector…</a:t>
            </a:r>
            <a:endParaRPr/>
          </a:p>
          <a:p>
            <a:pPr marL="914400" lvl="1" indent="-317500" algn="l" rtl="0">
              <a:spcBef>
                <a:spcPts val="0"/>
              </a:spcBef>
              <a:spcAft>
                <a:spcPts val="0"/>
              </a:spcAft>
              <a:buSzPts val="1400"/>
              <a:buChar char="-"/>
            </a:pPr>
            <a:r>
              <a:rPr lang="en"/>
              <a:t>Extra battery</a:t>
            </a:r>
            <a:endParaRPr/>
          </a:p>
        </p:txBody>
      </p:sp>
      <p:pic>
        <p:nvPicPr>
          <p:cNvPr id="288" name="Google Shape;288;p43"/>
          <p:cNvPicPr preferRelativeResize="0"/>
          <p:nvPr/>
        </p:nvPicPr>
        <p:blipFill>
          <a:blip r:embed="rId3">
            <a:alphaModFix/>
          </a:blip>
          <a:stretch>
            <a:fillRect/>
          </a:stretch>
        </p:blipFill>
        <p:spPr>
          <a:xfrm>
            <a:off x="6046825" y="3399075"/>
            <a:ext cx="2136000" cy="1744425"/>
          </a:xfrm>
          <a:prstGeom prst="rect">
            <a:avLst/>
          </a:prstGeom>
          <a:noFill/>
          <a:ln>
            <a:noFill/>
          </a:ln>
        </p:spPr>
      </p:pic>
      <p:pic>
        <p:nvPicPr>
          <p:cNvPr id="289" name="Google Shape;289;p43"/>
          <p:cNvPicPr preferRelativeResize="0"/>
          <p:nvPr/>
        </p:nvPicPr>
        <p:blipFill>
          <a:blip r:embed="rId4">
            <a:alphaModFix/>
          </a:blip>
          <a:stretch>
            <a:fillRect/>
          </a:stretch>
        </p:blipFill>
        <p:spPr>
          <a:xfrm>
            <a:off x="5264025" y="1617126"/>
            <a:ext cx="3411249" cy="190923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Watches</a:t>
            </a:r>
            <a:endParaRPr/>
          </a:p>
        </p:txBody>
      </p:sp>
      <p:sp>
        <p:nvSpPr>
          <p:cNvPr id="295" name="Google Shape;295;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Features:</a:t>
            </a:r>
            <a:endParaRPr/>
          </a:p>
          <a:p>
            <a:pPr marL="457200" lvl="0" indent="-342900" algn="l" rtl="0">
              <a:spcBef>
                <a:spcPts val="1200"/>
              </a:spcBef>
              <a:spcAft>
                <a:spcPts val="0"/>
              </a:spcAft>
              <a:buSzPts val="1800"/>
              <a:buChar char="●"/>
            </a:pPr>
            <a:r>
              <a:rPr lang="en"/>
              <a:t>Less powerful than a phone, but still pretty decent</a:t>
            </a:r>
            <a:endParaRPr/>
          </a:p>
          <a:p>
            <a:pPr marL="457200" lvl="0" indent="-342900" algn="l" rtl="0">
              <a:spcBef>
                <a:spcPts val="0"/>
              </a:spcBef>
              <a:spcAft>
                <a:spcPts val="0"/>
              </a:spcAft>
              <a:buSzPts val="1800"/>
              <a:buChar char="●"/>
            </a:pPr>
            <a:r>
              <a:rPr lang="en"/>
              <a:t>WiFi/BLE, some with cellular/GPS module</a:t>
            </a:r>
            <a:endParaRPr/>
          </a:p>
          <a:p>
            <a:pPr marL="457200" lvl="0" indent="-342900" algn="l" rtl="0">
              <a:spcBef>
                <a:spcPts val="0"/>
              </a:spcBef>
              <a:spcAft>
                <a:spcPts val="0"/>
              </a:spcAft>
              <a:buSzPts val="1800"/>
              <a:buChar char="●"/>
            </a:pPr>
            <a:r>
              <a:rPr lang="en"/>
              <a:t>Motion sensor (better way to capture your movements and gestures [CHI’16])</a:t>
            </a:r>
            <a:endParaRPr/>
          </a:p>
        </p:txBody>
      </p:sp>
      <p:pic>
        <p:nvPicPr>
          <p:cNvPr id="296" name="Google Shape;296;p44"/>
          <p:cNvPicPr preferRelativeResize="0"/>
          <p:nvPr/>
        </p:nvPicPr>
        <p:blipFill rotWithShape="1">
          <a:blip r:embed="rId3">
            <a:alphaModFix/>
          </a:blip>
          <a:srcRect t="-4180" b="4180"/>
          <a:stretch/>
        </p:blipFill>
        <p:spPr>
          <a:xfrm>
            <a:off x="650900" y="2827176"/>
            <a:ext cx="3772300" cy="1780947"/>
          </a:xfrm>
          <a:prstGeom prst="rect">
            <a:avLst/>
          </a:prstGeom>
          <a:noFill/>
          <a:ln>
            <a:noFill/>
          </a:ln>
        </p:spPr>
      </p:pic>
      <p:pic>
        <p:nvPicPr>
          <p:cNvPr id="297" name="Google Shape;297;p44"/>
          <p:cNvPicPr preferRelativeResize="0"/>
          <p:nvPr/>
        </p:nvPicPr>
        <p:blipFill>
          <a:blip r:embed="rId4">
            <a:alphaModFix/>
          </a:blip>
          <a:stretch>
            <a:fillRect/>
          </a:stretch>
        </p:blipFill>
        <p:spPr>
          <a:xfrm>
            <a:off x="4968450" y="2827175"/>
            <a:ext cx="3426950" cy="1989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Glasses</a:t>
            </a:r>
            <a:endParaRPr/>
          </a:p>
        </p:txBody>
      </p:sp>
      <p:sp>
        <p:nvSpPr>
          <p:cNvPr id="303" name="Google Shape;303;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Smart Glasses: Google Glasses, Lenovo ThinkReality A3 (released in 2021)</a:t>
            </a:r>
            <a:endParaRPr/>
          </a:p>
          <a:p>
            <a:pPr marL="0" lvl="0" indent="0" algn="l" rtl="0">
              <a:spcBef>
                <a:spcPts val="1200"/>
              </a:spcBef>
              <a:spcAft>
                <a:spcPts val="0"/>
              </a:spcAft>
              <a:buNone/>
            </a:pPr>
            <a:r>
              <a:rPr lang="en"/>
              <a:t>Gaming Device: Oculus</a:t>
            </a:r>
            <a:endParaRPr/>
          </a:p>
          <a:p>
            <a:pPr marL="0" lvl="0" indent="0" algn="l" rtl="0">
              <a:spcBef>
                <a:spcPts val="1200"/>
              </a:spcBef>
              <a:spcAft>
                <a:spcPts val="1200"/>
              </a:spcAft>
              <a:buNone/>
            </a:pPr>
            <a:endParaRPr/>
          </a:p>
        </p:txBody>
      </p:sp>
      <p:pic>
        <p:nvPicPr>
          <p:cNvPr id="304" name="Google Shape;304;p45"/>
          <p:cNvPicPr preferRelativeResize="0"/>
          <p:nvPr/>
        </p:nvPicPr>
        <p:blipFill>
          <a:blip r:embed="rId3">
            <a:alphaModFix/>
          </a:blip>
          <a:stretch>
            <a:fillRect/>
          </a:stretch>
        </p:blipFill>
        <p:spPr>
          <a:xfrm>
            <a:off x="2530050" y="2418975"/>
            <a:ext cx="3560301" cy="2084075"/>
          </a:xfrm>
          <a:prstGeom prst="rect">
            <a:avLst/>
          </a:prstGeom>
          <a:noFill/>
          <a:ln>
            <a:noFill/>
          </a:ln>
        </p:spPr>
      </p:pic>
      <p:pic>
        <p:nvPicPr>
          <p:cNvPr id="305" name="Google Shape;305;p45"/>
          <p:cNvPicPr preferRelativeResize="0"/>
          <p:nvPr/>
        </p:nvPicPr>
        <p:blipFill>
          <a:blip r:embed="rId4">
            <a:alphaModFix/>
          </a:blip>
          <a:stretch>
            <a:fillRect/>
          </a:stretch>
        </p:blipFill>
        <p:spPr>
          <a:xfrm>
            <a:off x="311700" y="2253950"/>
            <a:ext cx="2555126" cy="2555126"/>
          </a:xfrm>
          <a:prstGeom prst="rect">
            <a:avLst/>
          </a:prstGeom>
          <a:noFill/>
          <a:ln>
            <a:noFill/>
          </a:ln>
        </p:spPr>
      </p:pic>
      <p:pic>
        <p:nvPicPr>
          <p:cNvPr id="306" name="Google Shape;306;p45"/>
          <p:cNvPicPr preferRelativeResize="0"/>
          <p:nvPr/>
        </p:nvPicPr>
        <p:blipFill>
          <a:blip r:embed="rId5">
            <a:alphaModFix/>
          </a:blip>
          <a:stretch>
            <a:fillRect/>
          </a:stretch>
        </p:blipFill>
        <p:spPr>
          <a:xfrm>
            <a:off x="5803400" y="2715950"/>
            <a:ext cx="3177051" cy="178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Glasses</a:t>
            </a:r>
            <a:endParaRPr/>
          </a:p>
        </p:txBody>
      </p:sp>
      <p:sp>
        <p:nvSpPr>
          <p:cNvPr id="312" name="Google Shape;31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 </a:t>
            </a:r>
            <a:endParaRPr/>
          </a:p>
          <a:p>
            <a:pPr marL="457200" lvl="0" indent="-342900" algn="l" rtl="0">
              <a:spcBef>
                <a:spcPts val="1200"/>
              </a:spcBef>
              <a:spcAft>
                <a:spcPts val="0"/>
              </a:spcAft>
              <a:buSzPts val="1800"/>
              <a:buChar char="-"/>
            </a:pPr>
            <a:r>
              <a:rPr lang="en"/>
              <a:t>Eye cameras: capture user eye movement</a:t>
            </a:r>
            <a:endParaRPr/>
          </a:p>
          <a:p>
            <a:pPr marL="457200" lvl="0" indent="-342900" algn="l" rtl="0">
              <a:spcBef>
                <a:spcPts val="0"/>
              </a:spcBef>
              <a:spcAft>
                <a:spcPts val="0"/>
              </a:spcAft>
              <a:buSzPts val="1800"/>
              <a:buChar char="-"/>
            </a:pPr>
            <a:r>
              <a:rPr lang="en"/>
              <a:t>Motion sensors</a:t>
            </a:r>
            <a:endParaRPr/>
          </a:p>
          <a:p>
            <a:pPr marL="457200" lvl="0" indent="-342900" algn="l" rtl="0">
              <a:spcBef>
                <a:spcPts val="0"/>
              </a:spcBef>
              <a:spcAft>
                <a:spcPts val="0"/>
              </a:spcAft>
              <a:buSzPts val="1800"/>
              <a:buChar char="-"/>
            </a:pPr>
            <a:r>
              <a:rPr lang="en"/>
              <a:t>Microphone</a:t>
            </a:r>
            <a:endParaRPr/>
          </a:p>
          <a:p>
            <a:pPr marL="457200" lvl="0" indent="-342900" algn="l" rtl="0">
              <a:spcBef>
                <a:spcPts val="0"/>
              </a:spcBef>
              <a:spcAft>
                <a:spcPts val="0"/>
              </a:spcAft>
              <a:buSzPts val="1800"/>
              <a:buChar char="-"/>
            </a:pPr>
            <a:r>
              <a:rPr lang="en"/>
              <a:t>Scene camera</a:t>
            </a:r>
            <a:endParaRPr/>
          </a:p>
          <a:p>
            <a:pPr marL="0" lvl="0" indent="0" algn="l" rtl="0">
              <a:spcBef>
                <a:spcPts val="1200"/>
              </a:spcBef>
              <a:spcAft>
                <a:spcPts val="0"/>
              </a:spcAft>
              <a:buNone/>
            </a:pPr>
            <a:r>
              <a:rPr lang="en"/>
              <a:t>Feedback:</a:t>
            </a:r>
            <a:endParaRPr/>
          </a:p>
          <a:p>
            <a:pPr marL="457200" lvl="0" indent="-342900" algn="l" rtl="0">
              <a:spcBef>
                <a:spcPts val="1200"/>
              </a:spcBef>
              <a:spcAft>
                <a:spcPts val="0"/>
              </a:spcAft>
              <a:buSzPts val="1800"/>
              <a:buChar char="-"/>
            </a:pPr>
            <a:r>
              <a:rPr lang="en"/>
              <a:t>Display</a:t>
            </a:r>
            <a:endParaRPr/>
          </a:p>
          <a:p>
            <a:pPr marL="457200" lvl="0" indent="-342900" algn="l" rtl="0">
              <a:spcBef>
                <a:spcPts val="0"/>
              </a:spcBef>
              <a:spcAft>
                <a:spcPts val="0"/>
              </a:spcAft>
              <a:buSzPts val="1800"/>
              <a:buChar char="-"/>
            </a:pPr>
            <a:r>
              <a:rPr lang="en"/>
              <a:t>bone conduction speaker</a:t>
            </a:r>
            <a:endParaRPr/>
          </a:p>
        </p:txBody>
      </p:sp>
      <p:pic>
        <p:nvPicPr>
          <p:cNvPr id="313" name="Google Shape;313;p46"/>
          <p:cNvPicPr preferRelativeResize="0"/>
          <p:nvPr/>
        </p:nvPicPr>
        <p:blipFill rotWithShape="1">
          <a:blip r:embed="rId3">
            <a:alphaModFix/>
          </a:blip>
          <a:srcRect l="6740" t="22410" r="5831" b="19211"/>
          <a:stretch/>
        </p:blipFill>
        <p:spPr>
          <a:xfrm>
            <a:off x="3453800" y="2066400"/>
            <a:ext cx="5334775" cy="3002701"/>
          </a:xfrm>
          <a:prstGeom prst="rect">
            <a:avLst/>
          </a:prstGeom>
          <a:noFill/>
          <a:ln>
            <a:noFill/>
          </a:ln>
        </p:spPr>
      </p:pic>
      <p:sp>
        <p:nvSpPr>
          <p:cNvPr id="314" name="Google Shape;314;p46"/>
          <p:cNvSpPr txBox="1"/>
          <p:nvPr/>
        </p:nvSpPr>
        <p:spPr>
          <a:xfrm>
            <a:off x="223150" y="445275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Photo source: www.tobiipro.com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25000"/>
              </a:lnSpc>
              <a:spcBef>
                <a:spcPts val="0"/>
              </a:spcBef>
              <a:spcAft>
                <a:spcPts val="0"/>
              </a:spcAft>
              <a:buClr>
                <a:schemeClr val="dk1"/>
              </a:buClr>
              <a:buSzPct val="47826"/>
              <a:buFont typeface="Arial"/>
              <a:buNone/>
            </a:pPr>
            <a:r>
              <a:rPr lang="en" sz="2300" b="1"/>
              <a:t>2023 will be the year of AR glasses ?</a:t>
            </a:r>
            <a:endParaRPr sz="2300" b="1"/>
          </a:p>
          <a:p>
            <a:pPr marL="0" lvl="0" indent="0" algn="l" rtl="0">
              <a:spcBef>
                <a:spcPts val="600"/>
              </a:spcBef>
              <a:spcAft>
                <a:spcPts val="0"/>
              </a:spcAft>
              <a:buNone/>
            </a:pPr>
            <a:endParaRPr/>
          </a:p>
        </p:txBody>
      </p:sp>
      <p:sp>
        <p:nvSpPr>
          <p:cNvPr id="320" name="Google Shape;32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u="sng">
                <a:solidFill>
                  <a:schemeClr val="hlink"/>
                </a:solidFill>
                <a:hlinkClick r:id="rId3"/>
              </a:rPr>
              <a:t>https://thenextweb.com/news/2023-year-ar-glasses-what-to-expect</a:t>
            </a:r>
            <a:endParaRPr/>
          </a:p>
          <a:p>
            <a:pPr marL="0" lvl="0" indent="0" algn="l" rtl="0">
              <a:spcBef>
                <a:spcPts val="1200"/>
              </a:spcBef>
              <a:spcAft>
                <a:spcPts val="0"/>
              </a:spcAft>
              <a:buNone/>
            </a:pPr>
            <a:r>
              <a:rPr lang="en"/>
              <a:t>Google, Meta, Apple, Microsoft (laid off recently-_-#)</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321" name="Google Shape;321;p47" descr="The Apple Glasses augmented reality glasses are all but confirmed at this point, and we're beginning to see what the futuristic, first-generation wearable could look like. Apple will call the smart glasses the &quot;Apple Glass.&quot; That name would be an unusual choice given the similarity to the name of Google Glass, a product that existed long before Apple's work on AR glasses came to light.&#10;&#10;The apple glasses are said to look similar to regular glasses, with both lenses to feature displays that can be interacted with using gestures. There will be an option to get the glasses with no prescription lenses at a possible starting price of $499, with prescription lenses available at an additional cost.  AR glasses to be marketed as an iPhone accessory and will primarily take a display role offloading computing, networking, and positioning to the iPhone. Offering the AR glasses as an iPhone accessory will allow Apple to keep them slim and lightweight. Over the course of developing an AR headset, Apple has considered touch panels, voice activation, and head gestures as input methods, and a range of applications from mapping to texting are being prototyped.&#10;&#10;Apple has been working on some kind of AR headset since 2016 and early rumors indicated Apple wanted to launch a product by 2019. That didn't happen, and current rumors indicate we could see the first augmented reality glasses or headset-type product in late 2021 or early 2022.&#10;&#10;&#10;&#10;&#10;Track: Lost Sky - Dreams [NCS Release]&#10;Music provided by NoCopyrightSounds.&#10;Watch: https://youtu.be/SHFTHDncw0g&#10;Free Download / Stream: http://ncs.io/DreamsYO&#10;&#10;&#10;#appleglasses  #iglass  #technizoconcept&#10; &#10;&#10;&#10;&#10;All content used is copyright of technizo concept, Re-use— Re-edit of the content without proper authorization is not allowed. &#10;&#10;For Business inquiries: technizoteam@gmail.com&#10;&#10;INSTAGRAM : https://www.instagram.com/technizoconcept/&#10;YOUTUBE : https://www.youtube.com/technizoconcept&#10;FACEBOOK : https://www.facebook.com/technizoconcept/&#10;TWITTER : https://twitter.com/technizoconcept&#10;PINTEREST : https://in.pinterest.com/technizoconcept" title="Apple Glasses AR Smart iGlass Concept">
            <a:hlinkClick r:id="rId4"/>
          </p:cNvPr>
          <p:cNvPicPr preferRelativeResize="0"/>
          <p:nvPr/>
        </p:nvPicPr>
        <p:blipFill>
          <a:blip r:embed="rId5">
            <a:alphaModFix/>
          </a:blip>
          <a:stretch>
            <a:fillRect/>
          </a:stretch>
        </p:blipFill>
        <p:spPr>
          <a:xfrm>
            <a:off x="480050" y="2317500"/>
            <a:ext cx="3547975" cy="2660975"/>
          </a:xfrm>
          <a:prstGeom prst="rect">
            <a:avLst/>
          </a:prstGeom>
          <a:noFill/>
          <a:ln>
            <a:noFill/>
          </a:ln>
        </p:spPr>
      </p:pic>
      <p:pic>
        <p:nvPicPr>
          <p:cNvPr id="322" name="Google Shape;322;p47" descr="Augmented reality allows us to spend more time focusing on what matters in the real world, in our real lives. It can break down communication barriers — and help us better understand each other by making language visible. Watch what happens when we bring technologies like transcription and translation to your line of sight. Learn more: http://g.co/io/zrnvpe&#10;&#10;This device has not been authorized as required by the rules of the Federal Communications Commission. This device is not, and may not be, offered for sale or lease, or sold or leased, until authorization is obtained.&#10;&#10;Click the link for an audio described version of the video: https://youtu.be/P-MtgPdtHhA&#10;&#10;Subscribe to our Channel: https://www.youtube.com/google&#10;Tweet with us on Twitter: https://twitter.com/google&#10;Follow us on Instagram: https://www.instagram.com/google&#10;Join us on Facebook: https://www.facebook.com/Google" title="Breaking down language barriers with augmented reality | Google">
            <a:hlinkClick r:id="rId6"/>
          </p:cNvPr>
          <p:cNvPicPr preferRelativeResize="0"/>
          <p:nvPr/>
        </p:nvPicPr>
        <p:blipFill>
          <a:blip r:embed="rId7">
            <a:alphaModFix/>
          </a:blip>
          <a:stretch>
            <a:fillRect/>
          </a:stretch>
        </p:blipFill>
        <p:spPr>
          <a:xfrm>
            <a:off x="4899275" y="2056238"/>
            <a:ext cx="4049150" cy="3036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animEffect transition="in" filter="fade">
                                      <p:cBhvr>
                                        <p:cTn id="7" dur="1000"/>
                                        <p:tgtEl>
                                          <p:spTgt spid="3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2"/>
                                        </p:tgtEl>
                                        <p:attrNameLst>
                                          <p:attrName>style.visibility</p:attrName>
                                        </p:attrNameLst>
                                      </p:cBhvr>
                                      <p:to>
                                        <p:strVal val="visible"/>
                                      </p:to>
                                    </p:set>
                                    <p:animEffect transition="in" filter="fade">
                                      <p:cBhvr>
                                        <p:cTn id="12" dur="1000"/>
                                        <p:tgtEl>
                                          <p:spTgt spid="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Vehicle as a mobile sensor</a:t>
            </a:r>
            <a:endParaRPr/>
          </a:p>
        </p:txBody>
      </p:sp>
      <p:sp>
        <p:nvSpPr>
          <p:cNvPr id="328" name="Google Shape;32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Vehicle Status Sensing</a:t>
            </a:r>
            <a:endParaRPr/>
          </a:p>
          <a:p>
            <a:pPr marL="0" lvl="0" indent="0" algn="l" rtl="0">
              <a:spcBef>
                <a:spcPts val="1200"/>
              </a:spcBef>
              <a:spcAft>
                <a:spcPts val="0"/>
              </a:spcAft>
              <a:buNone/>
            </a:pPr>
            <a:r>
              <a:rPr lang="en"/>
              <a:t>Environmental Sensing</a:t>
            </a:r>
            <a:endParaRPr/>
          </a:p>
          <a:p>
            <a:pPr marL="0" lvl="0" indent="0" algn="l" rtl="0">
              <a:spcBef>
                <a:spcPts val="1200"/>
              </a:spcBef>
              <a:spcAft>
                <a:spcPts val="1200"/>
              </a:spcAft>
              <a:buNone/>
            </a:pPr>
            <a:r>
              <a:rPr lang="en"/>
              <a:t>Driver (passenger) Sensing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34" name="Google Shape;334;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35" name="Google Shape;335;p49"/>
          <p:cNvPicPr preferRelativeResize="0"/>
          <p:nvPr/>
        </p:nvPicPr>
        <p:blipFill>
          <a:blip r:embed="rId3">
            <a:alphaModFix/>
          </a:blip>
          <a:stretch>
            <a:fillRect/>
          </a:stretch>
        </p:blipFill>
        <p:spPr>
          <a:xfrm>
            <a:off x="0" y="57150"/>
            <a:ext cx="9144000" cy="50292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0"/>
          <p:cNvSpPr txBox="1">
            <a:spLocks noGrp="1"/>
          </p:cNvSpPr>
          <p:nvPr>
            <p:ph type="body" idx="1"/>
          </p:nvPr>
        </p:nvSpPr>
        <p:spPr>
          <a:xfrm>
            <a:off x="111175" y="63875"/>
            <a:ext cx="3349800" cy="479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 </a:t>
            </a:r>
            <a:endParaRPr/>
          </a:p>
          <a:p>
            <a:pPr marL="457200" lvl="0" indent="-342900" algn="l" rtl="0">
              <a:spcBef>
                <a:spcPts val="1200"/>
              </a:spcBef>
              <a:spcAft>
                <a:spcPts val="0"/>
              </a:spcAft>
              <a:buSzPts val="1800"/>
              <a:buAutoNum type="arabicParenR"/>
            </a:pPr>
            <a:r>
              <a:rPr lang="en"/>
              <a:t>LiDAR (128 beam)</a:t>
            </a:r>
            <a:endParaRPr/>
          </a:p>
          <a:p>
            <a:pPr marL="457200" lvl="0" indent="-342900" algn="l" rtl="0">
              <a:spcBef>
                <a:spcPts val="0"/>
              </a:spcBef>
              <a:spcAft>
                <a:spcPts val="0"/>
              </a:spcAft>
              <a:buSzPts val="1800"/>
              <a:buAutoNum type="arabicParenR"/>
            </a:pPr>
            <a:r>
              <a:rPr lang="en"/>
              <a:t>Camera</a:t>
            </a:r>
            <a:endParaRPr/>
          </a:p>
          <a:p>
            <a:pPr marL="457200" lvl="0" indent="-342900" algn="l" rtl="0">
              <a:spcBef>
                <a:spcPts val="0"/>
              </a:spcBef>
              <a:spcAft>
                <a:spcPts val="0"/>
              </a:spcAft>
              <a:buSzPts val="1800"/>
              <a:buAutoNum type="arabicParenR"/>
            </a:pPr>
            <a:r>
              <a:rPr lang="en"/>
              <a:t>Radar </a:t>
            </a:r>
            <a:endParaRPr/>
          </a:p>
          <a:p>
            <a:pPr marL="0" lvl="0" indent="0" algn="l" rtl="0">
              <a:spcBef>
                <a:spcPts val="1200"/>
              </a:spcBef>
              <a:spcAft>
                <a:spcPts val="0"/>
              </a:spcAft>
              <a:buNone/>
            </a:pPr>
            <a:r>
              <a:rPr lang="en"/>
              <a:t>Driving information: </a:t>
            </a:r>
            <a:endParaRPr/>
          </a:p>
          <a:p>
            <a:pPr marL="457200" lvl="0" indent="-342900" algn="l" rtl="0">
              <a:spcBef>
                <a:spcPts val="1200"/>
              </a:spcBef>
              <a:spcAft>
                <a:spcPts val="0"/>
              </a:spcAft>
              <a:buSzPts val="1800"/>
              <a:buAutoNum type="arabicParenR"/>
            </a:pPr>
            <a:r>
              <a:rPr lang="en"/>
              <a:t>Speed;</a:t>
            </a:r>
            <a:endParaRPr/>
          </a:p>
          <a:p>
            <a:pPr marL="457200" lvl="0" indent="-342900" algn="l" rtl="0">
              <a:spcBef>
                <a:spcPts val="0"/>
              </a:spcBef>
              <a:spcAft>
                <a:spcPts val="0"/>
              </a:spcAft>
              <a:buSzPts val="1800"/>
              <a:buAutoNum type="arabicParenR"/>
            </a:pPr>
            <a:r>
              <a:rPr lang="en"/>
              <a:t>Location;</a:t>
            </a:r>
            <a:endParaRPr/>
          </a:p>
          <a:p>
            <a:pPr marL="457200" lvl="0" indent="-342900" algn="l" rtl="0">
              <a:spcBef>
                <a:spcPts val="0"/>
              </a:spcBef>
              <a:spcAft>
                <a:spcPts val="0"/>
              </a:spcAft>
              <a:buSzPts val="1800"/>
              <a:buAutoNum type="arabicParenR"/>
            </a:pPr>
            <a:r>
              <a:rPr lang="en"/>
              <a:t>Vibration sensors</a:t>
            </a:r>
            <a:endParaRPr/>
          </a:p>
          <a:p>
            <a:pPr marL="457200" lvl="0" indent="-342900" algn="l" rtl="0">
              <a:spcBef>
                <a:spcPts val="0"/>
              </a:spcBef>
              <a:spcAft>
                <a:spcPts val="0"/>
              </a:spcAft>
              <a:buSzPts val="1800"/>
              <a:buAutoNum type="arabicParenR"/>
            </a:pPr>
            <a:r>
              <a:rPr lang="en"/>
              <a:t>…</a:t>
            </a:r>
            <a:endParaRPr/>
          </a:p>
          <a:p>
            <a:pPr marL="0" lvl="0" indent="0" algn="l" rtl="0">
              <a:spcBef>
                <a:spcPts val="1200"/>
              </a:spcBef>
              <a:spcAft>
                <a:spcPts val="0"/>
              </a:spcAft>
              <a:buNone/>
            </a:pPr>
            <a:r>
              <a:rPr lang="en"/>
              <a:t>Driver Monitoring:</a:t>
            </a:r>
            <a:endParaRPr/>
          </a:p>
          <a:p>
            <a:pPr marL="457200" lvl="0" indent="-342900" algn="l" rtl="0">
              <a:spcBef>
                <a:spcPts val="1200"/>
              </a:spcBef>
              <a:spcAft>
                <a:spcPts val="0"/>
              </a:spcAft>
              <a:buSzPts val="1800"/>
              <a:buAutoNum type="arabicParenR"/>
            </a:pPr>
            <a:r>
              <a:rPr lang="en"/>
              <a:t>Camera</a:t>
            </a:r>
            <a:endParaRPr/>
          </a:p>
          <a:p>
            <a:pPr marL="457200" lvl="0" indent="-342900" algn="l" rtl="0">
              <a:spcBef>
                <a:spcPts val="0"/>
              </a:spcBef>
              <a:spcAft>
                <a:spcPts val="0"/>
              </a:spcAft>
              <a:buSzPts val="1800"/>
              <a:buAutoNum type="arabicParenR"/>
            </a:pPr>
            <a:r>
              <a:rPr lang="en"/>
              <a:t>Smart wheel</a:t>
            </a:r>
            <a:endParaRPr/>
          </a:p>
        </p:txBody>
      </p:sp>
      <p:pic>
        <p:nvPicPr>
          <p:cNvPr id="341" name="Google Shape;341;p50"/>
          <p:cNvPicPr preferRelativeResize="0"/>
          <p:nvPr/>
        </p:nvPicPr>
        <p:blipFill>
          <a:blip r:embed="rId3">
            <a:alphaModFix/>
          </a:blip>
          <a:stretch>
            <a:fillRect/>
          </a:stretch>
        </p:blipFill>
        <p:spPr>
          <a:xfrm>
            <a:off x="3230700" y="1671625"/>
            <a:ext cx="5668075" cy="3279374"/>
          </a:xfrm>
          <a:prstGeom prst="rect">
            <a:avLst/>
          </a:prstGeom>
          <a:noFill/>
          <a:ln>
            <a:noFill/>
          </a:ln>
        </p:spPr>
      </p:pic>
      <p:sp>
        <p:nvSpPr>
          <p:cNvPr id="342" name="Google Shape;342;p50"/>
          <p:cNvSpPr txBox="1"/>
          <p:nvPr/>
        </p:nvSpPr>
        <p:spPr>
          <a:xfrm>
            <a:off x="5653475" y="63875"/>
            <a:ext cx="3000000" cy="173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https://medium.com/self-driven/how-fords-next-gen-test-vehicle-lays-the-foundation-for-our-self-driving-business-aadbf247b6ce</a:t>
            </a:r>
            <a:endParaRPr sz="1800">
              <a:solidFill>
                <a:schemeClr val="dk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so many sensors?</a:t>
            </a:r>
            <a:endParaRPr/>
          </a:p>
        </p:txBody>
      </p:sp>
      <p:sp>
        <p:nvSpPr>
          <p:cNvPr id="348" name="Google Shape;348;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a:t>https://www.embedded.com/why-fir-sensing-technology-is-essential-for-achieving-fully-autonomous-vehicles/</a:t>
            </a:r>
            <a:endParaRPr sz="1200"/>
          </a:p>
        </p:txBody>
      </p:sp>
      <p:pic>
        <p:nvPicPr>
          <p:cNvPr id="349" name="Google Shape;349;p51"/>
          <p:cNvPicPr preferRelativeResize="0"/>
          <p:nvPr/>
        </p:nvPicPr>
        <p:blipFill>
          <a:blip r:embed="rId3">
            <a:alphaModFix/>
          </a:blip>
          <a:stretch>
            <a:fillRect/>
          </a:stretch>
        </p:blipFill>
        <p:spPr>
          <a:xfrm>
            <a:off x="1698107" y="1646875"/>
            <a:ext cx="7198269"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55" name="Google Shape;355;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56" name="Google Shape;356;p52"/>
          <p:cNvPicPr preferRelativeResize="0"/>
          <p:nvPr/>
        </p:nvPicPr>
        <p:blipFill>
          <a:blip r:embed="rId3">
            <a:alphaModFix/>
          </a:blip>
          <a:stretch>
            <a:fillRect/>
          </a:stretch>
        </p:blipFill>
        <p:spPr>
          <a:xfrm>
            <a:off x="3471125" y="2258925"/>
            <a:ext cx="5492076" cy="2884576"/>
          </a:xfrm>
          <a:prstGeom prst="rect">
            <a:avLst/>
          </a:prstGeom>
          <a:noFill/>
          <a:ln>
            <a:noFill/>
          </a:ln>
        </p:spPr>
      </p:pic>
      <p:pic>
        <p:nvPicPr>
          <p:cNvPr id="357" name="Google Shape;357;p52"/>
          <p:cNvPicPr preferRelativeResize="0"/>
          <p:nvPr/>
        </p:nvPicPr>
        <p:blipFill>
          <a:blip r:embed="rId4">
            <a:alphaModFix/>
          </a:blip>
          <a:stretch>
            <a:fillRect/>
          </a:stretch>
        </p:blipFill>
        <p:spPr>
          <a:xfrm>
            <a:off x="311700" y="260723"/>
            <a:ext cx="4188948" cy="29637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Raspberry Pi</a:t>
            </a:r>
            <a:endParaRPr/>
          </a:p>
        </p:txBody>
      </p:sp>
      <p:sp>
        <p:nvSpPr>
          <p:cNvPr id="79" name="Google Shape;79;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Affordable credit-card sized computer </a:t>
            </a:r>
            <a:endParaRPr/>
          </a:p>
          <a:p>
            <a:pPr marL="0" lvl="0" indent="0" algn="l" rtl="0">
              <a:spcBef>
                <a:spcPts val="1200"/>
              </a:spcBef>
              <a:spcAft>
                <a:spcPts val="0"/>
              </a:spcAft>
              <a:buNone/>
            </a:pPr>
            <a:r>
              <a:rPr lang="en"/>
              <a:t>Plugs into a computer monitor or TV </a:t>
            </a:r>
            <a:endParaRPr/>
          </a:p>
          <a:p>
            <a:pPr marL="0" lvl="0" indent="0" algn="l" rtl="0">
              <a:spcBef>
                <a:spcPts val="1200"/>
              </a:spcBef>
              <a:spcAft>
                <a:spcPts val="0"/>
              </a:spcAft>
              <a:buNone/>
            </a:pPr>
            <a:r>
              <a:rPr lang="en"/>
              <a:t>Uses standard keyboard and mouse </a:t>
            </a:r>
            <a:endParaRPr/>
          </a:p>
          <a:p>
            <a:pPr marL="0" lvl="0" indent="0" algn="l" rtl="0">
              <a:spcBef>
                <a:spcPts val="1200"/>
              </a:spcBef>
              <a:spcAft>
                <a:spcPts val="0"/>
              </a:spcAft>
              <a:buNone/>
            </a:pPr>
            <a:r>
              <a:rPr lang="en"/>
              <a:t>Can browse the internet and play HD video </a:t>
            </a:r>
            <a:endParaRPr/>
          </a:p>
          <a:p>
            <a:pPr marL="0" lvl="0" indent="0" algn="l" rtl="0">
              <a:spcBef>
                <a:spcPts val="1200"/>
              </a:spcBef>
              <a:spcAft>
                <a:spcPts val="1200"/>
              </a:spcAft>
              <a:buNone/>
            </a:pPr>
            <a:r>
              <a:rPr lang="en"/>
              <a:t>Can also interact with the outside world!</a:t>
            </a:r>
            <a:endParaRPr/>
          </a:p>
        </p:txBody>
      </p:sp>
      <p:pic>
        <p:nvPicPr>
          <p:cNvPr id="80" name="Google Shape;80;p17"/>
          <p:cNvPicPr preferRelativeResize="0"/>
          <p:nvPr/>
        </p:nvPicPr>
        <p:blipFill>
          <a:blip r:embed="rId3">
            <a:alphaModFix/>
          </a:blip>
          <a:stretch>
            <a:fillRect/>
          </a:stretch>
        </p:blipFill>
        <p:spPr>
          <a:xfrm>
            <a:off x="5189490" y="1017726"/>
            <a:ext cx="3573510" cy="2747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363" name="Google Shape;36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a:solidFill>
                  <a:schemeClr val="dk1"/>
                </a:solidFill>
              </a:rPr>
              <a:t>End Devices (data producers):</a:t>
            </a:r>
            <a:endParaRPr sz="1600">
              <a:solidFill>
                <a:schemeClr val="dk1"/>
              </a:solidFill>
            </a:endParaRPr>
          </a:p>
          <a:p>
            <a:pPr marL="914400" lvl="1" indent="-304800" algn="l" rtl="0">
              <a:spcBef>
                <a:spcPts val="0"/>
              </a:spcBef>
              <a:spcAft>
                <a:spcPts val="0"/>
              </a:spcAft>
              <a:buSzPts val="1200"/>
              <a:buAutoNum type="alphaLcPeriod"/>
            </a:pPr>
            <a:r>
              <a:rPr lang="en" sz="1200"/>
              <a:t>Common features</a:t>
            </a:r>
            <a:endParaRPr sz="1200"/>
          </a:p>
          <a:p>
            <a:pPr marL="914400" lvl="1" indent="-304800" algn="l" rtl="0">
              <a:spcBef>
                <a:spcPts val="0"/>
              </a:spcBef>
              <a:spcAft>
                <a:spcPts val="0"/>
              </a:spcAft>
              <a:buSzPts val="1200"/>
              <a:buAutoNum type="alphaLcPeriod"/>
            </a:pPr>
            <a:r>
              <a:rPr lang="en" sz="1200"/>
              <a:t>Raspberry Pi,  Arduino, ESP32, Jetson TX2 NX</a:t>
            </a:r>
            <a:endParaRPr sz="1200"/>
          </a:p>
          <a:p>
            <a:pPr marL="914400" lvl="1" indent="-304800" algn="l" rtl="0">
              <a:spcBef>
                <a:spcPts val="0"/>
              </a:spcBef>
              <a:spcAft>
                <a:spcPts val="0"/>
              </a:spcAft>
              <a:buSzPts val="1200"/>
              <a:buAutoNum type="alphaLcPeriod"/>
            </a:pPr>
            <a:r>
              <a:rPr lang="en" sz="1200"/>
              <a:t>mobile devices</a:t>
            </a:r>
            <a:endParaRPr sz="1200"/>
          </a:p>
          <a:p>
            <a:pPr marL="914400" lvl="1" indent="-304800" algn="l" rtl="0">
              <a:spcBef>
                <a:spcPts val="0"/>
              </a:spcBef>
              <a:spcAft>
                <a:spcPts val="0"/>
              </a:spcAft>
              <a:buSzPts val="1200"/>
              <a:buAutoNum type="alphaLcPeriod"/>
            </a:pPr>
            <a:r>
              <a:rPr lang="en" sz="1200"/>
              <a:t>Vehicle as a mobile sensor</a:t>
            </a:r>
            <a:endParaRPr sz="1200"/>
          </a:p>
          <a:p>
            <a:pPr marL="457200" lvl="0" indent="-330200" algn="l" rtl="0">
              <a:spcBef>
                <a:spcPts val="0"/>
              </a:spcBef>
              <a:spcAft>
                <a:spcPts val="0"/>
              </a:spcAft>
              <a:buClr>
                <a:schemeClr val="dk1"/>
              </a:buClr>
              <a:buSzPts val="1600"/>
              <a:buAutoNum type="arabicPeriod"/>
            </a:pPr>
            <a:r>
              <a:rPr lang="en" sz="1600" b="1">
                <a:solidFill>
                  <a:schemeClr val="dk1"/>
                </a:solidFill>
              </a:rPr>
              <a:t>IoT Gateway</a:t>
            </a:r>
            <a:endParaRPr sz="1600" b="1">
              <a:solidFill>
                <a:schemeClr val="dk1"/>
              </a:solidFill>
            </a:endParaRPr>
          </a:p>
          <a:p>
            <a:pPr marL="457200" lvl="0" indent="-330200" algn="l" rtl="0">
              <a:spcBef>
                <a:spcPts val="0"/>
              </a:spcBef>
              <a:spcAft>
                <a:spcPts val="0"/>
              </a:spcAft>
              <a:buClr>
                <a:schemeClr val="dk1"/>
              </a:buClr>
              <a:buSzPts val="1600"/>
              <a:buAutoNum type="arabicPeriod"/>
            </a:pPr>
            <a:r>
              <a:rPr lang="en" sz="1600">
                <a:solidFill>
                  <a:schemeClr val="dk1"/>
                </a:solidFill>
              </a:rPr>
              <a:t>IoT Communication Protocols</a:t>
            </a:r>
            <a:endParaRPr sz="1600">
              <a:solidFill>
                <a:schemeClr val="dk1"/>
              </a:solidFill>
            </a:endParaRPr>
          </a:p>
          <a:p>
            <a:pPr marL="914400" lvl="1" indent="-304800" algn="l" rtl="0">
              <a:spcBef>
                <a:spcPts val="0"/>
              </a:spcBef>
              <a:spcAft>
                <a:spcPts val="0"/>
              </a:spcAft>
              <a:buSzPts val="1200"/>
              <a:buAutoNum type="alphaLcPeriod"/>
            </a:pPr>
            <a:r>
              <a:rPr lang="en" sz="1200"/>
              <a:t>BLE, Zigbee</a:t>
            </a:r>
            <a:endParaRPr sz="1200"/>
          </a:p>
          <a:p>
            <a:pPr marL="914400" marR="0" lvl="1" indent="-304800" algn="l" rtl="0">
              <a:lnSpc>
                <a:spcPct val="115000"/>
              </a:lnSpc>
              <a:spcBef>
                <a:spcPts val="0"/>
              </a:spcBef>
              <a:spcAft>
                <a:spcPts val="0"/>
              </a:spcAft>
              <a:buSzPts val="1200"/>
              <a:buAutoNum type="alphaLcPeriod"/>
            </a:pPr>
            <a:r>
              <a:rPr lang="en" sz="1200"/>
              <a:t>MQTT, coAP, websocket</a:t>
            </a:r>
            <a:endParaRPr sz="1200"/>
          </a:p>
          <a:p>
            <a:pPr marL="457200" marR="0" lvl="0" indent="-330200" algn="l" rtl="0">
              <a:lnSpc>
                <a:spcPct val="115000"/>
              </a:lnSpc>
              <a:spcBef>
                <a:spcPts val="0"/>
              </a:spcBef>
              <a:spcAft>
                <a:spcPts val="0"/>
              </a:spcAft>
              <a:buClr>
                <a:schemeClr val="dk1"/>
              </a:buClr>
              <a:buSzPts val="1600"/>
              <a:buAutoNum type="arabicPeriod"/>
            </a:pPr>
            <a:r>
              <a:rPr lang="en" sz="1600">
                <a:solidFill>
                  <a:schemeClr val="dk1"/>
                </a:solidFill>
              </a:rPr>
              <a:t>IoT applications: </a:t>
            </a:r>
            <a:endParaRPr sz="1600">
              <a:solidFill>
                <a:schemeClr val="dk1"/>
              </a:solidFill>
            </a:endParaRPr>
          </a:p>
          <a:p>
            <a:pPr marL="914400" marR="0" lvl="1" indent="-304800" algn="l" rtl="0">
              <a:lnSpc>
                <a:spcPct val="115000"/>
              </a:lnSpc>
              <a:spcBef>
                <a:spcPts val="0"/>
              </a:spcBef>
              <a:spcAft>
                <a:spcPts val="0"/>
              </a:spcAft>
              <a:buSzPts val="1200"/>
              <a:buAutoNum type="alphaLcPeriod"/>
            </a:pPr>
            <a:r>
              <a:rPr lang="en" sz="1200"/>
              <a:t>indoor localization</a:t>
            </a:r>
            <a:endParaRPr sz="1200"/>
          </a:p>
          <a:p>
            <a:pPr marL="914400" marR="0" lvl="1" indent="-304800" algn="l" rtl="0">
              <a:lnSpc>
                <a:spcPct val="115000"/>
              </a:lnSpc>
              <a:spcBef>
                <a:spcPts val="0"/>
              </a:spcBef>
              <a:spcAft>
                <a:spcPts val="0"/>
              </a:spcAft>
              <a:buSzPts val="1200"/>
              <a:buAutoNum type="alphaLcPeriod"/>
            </a:pPr>
            <a:r>
              <a:rPr lang="en" sz="1200"/>
              <a:t>smart home applications</a:t>
            </a:r>
            <a:endParaRPr sz="1200"/>
          </a:p>
          <a:p>
            <a:pPr marL="914400" marR="0" lvl="1" indent="-304800" algn="l" rtl="0">
              <a:lnSpc>
                <a:spcPct val="115000"/>
              </a:lnSpc>
              <a:spcBef>
                <a:spcPts val="0"/>
              </a:spcBef>
              <a:spcAft>
                <a:spcPts val="0"/>
              </a:spcAft>
              <a:buSzPts val="1200"/>
              <a:buAutoNum type="alphaLcPeriod"/>
            </a:pPr>
            <a:r>
              <a:rPr lang="en" sz="1200"/>
              <a:t>wireless sensor network</a:t>
            </a:r>
            <a:endParaRPr sz="12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Standard IoT Architectures</a:t>
            </a:r>
            <a:endParaRPr/>
          </a:p>
        </p:txBody>
      </p:sp>
      <p:sp>
        <p:nvSpPr>
          <p:cNvPr id="369" name="Google Shape;369;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IoT nodes → Gateway → Cloud</a:t>
            </a:r>
            <a:endParaRPr/>
          </a:p>
          <a:p>
            <a:pPr marL="0" lvl="0" indent="0" algn="l" rtl="0">
              <a:spcBef>
                <a:spcPts val="1200"/>
              </a:spcBef>
              <a:spcAft>
                <a:spcPts val="0"/>
              </a:spcAft>
              <a:buNone/>
            </a:pPr>
            <a:r>
              <a:rPr lang="en"/>
              <a:t>Gateway: stationary plugged-in device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Other architectures? Infrastructureless (WiFi Direct)</a:t>
            </a:r>
            <a:endParaRPr/>
          </a:p>
        </p:txBody>
      </p:sp>
      <p:pic>
        <p:nvPicPr>
          <p:cNvPr id="370" name="Google Shape;370;p54"/>
          <p:cNvPicPr preferRelativeResize="0"/>
          <p:nvPr/>
        </p:nvPicPr>
        <p:blipFill>
          <a:blip r:embed="rId3">
            <a:alphaModFix/>
          </a:blip>
          <a:stretch>
            <a:fillRect/>
          </a:stretch>
        </p:blipFill>
        <p:spPr>
          <a:xfrm>
            <a:off x="4694225" y="1499213"/>
            <a:ext cx="4392077" cy="23355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Home Devices</a:t>
            </a:r>
            <a:endParaRPr/>
          </a:p>
        </p:txBody>
      </p:sp>
      <p:sp>
        <p:nvSpPr>
          <p:cNvPr id="376" name="Google Shape;376;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Diverse devices</a:t>
            </a:r>
            <a:endParaRPr/>
          </a:p>
        </p:txBody>
      </p:sp>
      <p:pic>
        <p:nvPicPr>
          <p:cNvPr id="377" name="Google Shape;377;p55"/>
          <p:cNvPicPr preferRelativeResize="0"/>
          <p:nvPr/>
        </p:nvPicPr>
        <p:blipFill>
          <a:blip r:embed="rId3">
            <a:alphaModFix/>
          </a:blip>
          <a:stretch>
            <a:fillRect/>
          </a:stretch>
        </p:blipFill>
        <p:spPr>
          <a:xfrm>
            <a:off x="2543750" y="1380650"/>
            <a:ext cx="6288550" cy="34852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Home Devices</a:t>
            </a:r>
            <a:endParaRPr/>
          </a:p>
        </p:txBody>
      </p:sp>
      <p:sp>
        <p:nvSpPr>
          <p:cNvPr id="383" name="Google Shape;383;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Smart Home Hubs: the brain of the smart home</a:t>
            </a:r>
            <a:endParaRPr/>
          </a:p>
        </p:txBody>
      </p:sp>
      <p:pic>
        <p:nvPicPr>
          <p:cNvPr id="384" name="Google Shape;384;p56"/>
          <p:cNvPicPr preferRelativeResize="0"/>
          <p:nvPr/>
        </p:nvPicPr>
        <p:blipFill>
          <a:blip r:embed="rId3">
            <a:alphaModFix/>
          </a:blip>
          <a:stretch>
            <a:fillRect/>
          </a:stretch>
        </p:blipFill>
        <p:spPr>
          <a:xfrm>
            <a:off x="2877248" y="1561550"/>
            <a:ext cx="5933174" cy="3734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these hubs work?</a:t>
            </a:r>
            <a:endParaRPr/>
          </a:p>
        </p:txBody>
      </p:sp>
      <p:sp>
        <p:nvSpPr>
          <p:cNvPr id="390" name="Google Shape;390;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Ideally: hubs providing computing and storage capabilities</a:t>
            </a:r>
            <a:endParaRPr/>
          </a:p>
        </p:txBody>
      </p:sp>
      <p:pic>
        <p:nvPicPr>
          <p:cNvPr id="391" name="Google Shape;391;p57"/>
          <p:cNvPicPr preferRelativeResize="0"/>
          <p:nvPr/>
        </p:nvPicPr>
        <p:blipFill>
          <a:blip r:embed="rId3">
            <a:alphaModFix/>
          </a:blip>
          <a:stretch>
            <a:fillRect/>
          </a:stretch>
        </p:blipFill>
        <p:spPr>
          <a:xfrm>
            <a:off x="3193325" y="1664675"/>
            <a:ext cx="5638974" cy="3478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do these hubs work?</a:t>
            </a:r>
            <a:endParaRPr/>
          </a:p>
        </p:txBody>
      </p:sp>
      <p:sp>
        <p:nvSpPr>
          <p:cNvPr id="397" name="Google Shape;397;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Reality:</a:t>
            </a:r>
            <a:endParaRPr/>
          </a:p>
        </p:txBody>
      </p:sp>
      <p:pic>
        <p:nvPicPr>
          <p:cNvPr id="398" name="Google Shape;398;p58"/>
          <p:cNvPicPr preferRelativeResize="0"/>
          <p:nvPr/>
        </p:nvPicPr>
        <p:blipFill>
          <a:blip r:embed="rId3">
            <a:alphaModFix/>
          </a:blip>
          <a:stretch>
            <a:fillRect/>
          </a:stretch>
        </p:blipFill>
        <p:spPr>
          <a:xfrm>
            <a:off x="3040725" y="780400"/>
            <a:ext cx="5987749" cy="4348876"/>
          </a:xfrm>
          <a:prstGeom prst="rect">
            <a:avLst/>
          </a:prstGeom>
          <a:noFill/>
          <a:ln>
            <a:noFill/>
          </a:ln>
        </p:spPr>
      </p:pic>
      <p:sp>
        <p:nvSpPr>
          <p:cNvPr id="399" name="Google Shape;399;p58"/>
          <p:cNvSpPr txBox="1"/>
          <p:nvPr/>
        </p:nvSpPr>
        <p:spPr>
          <a:xfrm>
            <a:off x="0" y="2081575"/>
            <a:ext cx="34548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1200"/>
              </a:spcAft>
              <a:buNone/>
            </a:pPr>
            <a:r>
              <a:rPr lang="en">
                <a:solidFill>
                  <a:schemeClr val="dk2"/>
                </a:solidFill>
              </a:rPr>
              <a:t>Echo is only a speaker and microphone with internet connection</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Smart Home Hubs Market Share</a:t>
            </a:r>
            <a:endParaRPr/>
          </a:p>
        </p:txBody>
      </p:sp>
      <p:sp>
        <p:nvSpPr>
          <p:cNvPr id="405" name="Google Shape;405;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Your choice?</a:t>
            </a:r>
            <a:endParaRPr/>
          </a:p>
        </p:txBody>
      </p:sp>
      <p:pic>
        <p:nvPicPr>
          <p:cNvPr id="406" name="Google Shape;406;p59"/>
          <p:cNvPicPr preferRelativeResize="0"/>
          <p:nvPr/>
        </p:nvPicPr>
        <p:blipFill>
          <a:blip r:embed="rId3">
            <a:alphaModFix/>
          </a:blip>
          <a:stretch>
            <a:fillRect/>
          </a:stretch>
        </p:blipFill>
        <p:spPr>
          <a:xfrm>
            <a:off x="2682949" y="1296950"/>
            <a:ext cx="6247449" cy="36790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Alexa Workflow</a:t>
            </a:r>
            <a:endParaRPr/>
          </a:p>
        </p:txBody>
      </p:sp>
      <p:sp>
        <p:nvSpPr>
          <p:cNvPr id="412" name="Google Shape;412;p6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Device control logics can be processed either by AWS lambda functions or on device manufacturer’s cloud (3rd party cloud server). </a:t>
            </a:r>
            <a:endParaRPr/>
          </a:p>
        </p:txBody>
      </p:sp>
      <p:pic>
        <p:nvPicPr>
          <p:cNvPr id="413" name="Google Shape;413;p60"/>
          <p:cNvPicPr preferRelativeResize="0"/>
          <p:nvPr/>
        </p:nvPicPr>
        <p:blipFill>
          <a:blip r:embed="rId3">
            <a:alphaModFix/>
          </a:blip>
          <a:stretch>
            <a:fillRect/>
          </a:stretch>
        </p:blipFill>
        <p:spPr>
          <a:xfrm>
            <a:off x="658275" y="1932925"/>
            <a:ext cx="7705375" cy="32105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see an example:</a:t>
            </a:r>
            <a:endParaRPr/>
          </a:p>
        </p:txBody>
      </p:sp>
      <p:pic>
        <p:nvPicPr>
          <p:cNvPr id="419" name="Google Shape;419;p61" descr="Vayyar Care is a unique touchless fall detection system that's part of Amazon's Alexa Together service. Just place it on the wall, and if there’s a fall it will get help. Each wall-mounted device monitors a room 24/7 in all conditions: in complete darkness and even dense steam. There are no buttons, no cords, no wearables, and no cameras, so privacy is maintained at all times.&#10;&#10;If Vayyar Care detects a fall, Alexa will connect from the nearest Alexa-enabled device to the Alexa Together Urgent Response emergency helpline. Alexa will also notify a designated caregiver, ensuring their loved one gets the help they need.&#10;&#10;Each Vayyar Care device provides wide room coverage of up to 13 feet x 13 feet. You can install single or multiple devices in your bedrooms, bathrooms, kitchen, or living spaces, ensuring round-the-clock protection." title="Vayyar Care: Touchless, Camera-free Fall Detection Exclusively with Amazon's Alexa Together">
            <a:hlinkClick r:id="rId3"/>
          </p:cNvPr>
          <p:cNvPicPr preferRelativeResize="0"/>
          <p:nvPr/>
        </p:nvPicPr>
        <p:blipFill>
          <a:blip r:embed="rId4">
            <a:alphaModFix/>
          </a:blip>
          <a:stretch>
            <a:fillRect/>
          </a:stretch>
        </p:blipFill>
        <p:spPr>
          <a:xfrm>
            <a:off x="4489150" y="1017725"/>
            <a:ext cx="4572000" cy="3429000"/>
          </a:xfrm>
          <a:prstGeom prst="rect">
            <a:avLst/>
          </a:prstGeom>
          <a:noFill/>
          <a:ln>
            <a:noFill/>
          </a:ln>
        </p:spPr>
      </p:pic>
      <p:sp>
        <p:nvSpPr>
          <p:cNvPr id="420" name="Google Shape;420;p61"/>
          <p:cNvSpPr txBox="1"/>
          <p:nvPr/>
        </p:nvSpPr>
        <p:spPr>
          <a:xfrm>
            <a:off x="87175" y="1375925"/>
            <a:ext cx="3978000" cy="17655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2"/>
              </a:buClr>
              <a:buSzPts val="1300"/>
              <a:buAutoNum type="arabicPeriod"/>
            </a:pPr>
            <a:r>
              <a:rPr lang="en" sz="1300">
                <a:solidFill>
                  <a:schemeClr val="dk2"/>
                </a:solidFill>
              </a:rPr>
              <a:t>How many senior detection methods given in the video? What are they? What are their limitations?</a:t>
            </a:r>
            <a:endParaRPr sz="1300">
              <a:solidFill>
                <a:schemeClr val="dk2"/>
              </a:solidFill>
            </a:endParaRPr>
          </a:p>
          <a:p>
            <a:pPr marL="457200" lvl="0" indent="-311150" algn="l" rtl="0">
              <a:lnSpc>
                <a:spcPct val="115000"/>
              </a:lnSpc>
              <a:spcBef>
                <a:spcPts val="0"/>
              </a:spcBef>
              <a:spcAft>
                <a:spcPts val="0"/>
              </a:spcAft>
              <a:buClr>
                <a:schemeClr val="dk2"/>
              </a:buClr>
              <a:buSzPts val="1300"/>
              <a:buAutoNum type="arabicPeriod"/>
            </a:pPr>
            <a:r>
              <a:rPr lang="en" sz="1300">
                <a:solidFill>
                  <a:schemeClr val="dk2"/>
                </a:solidFill>
              </a:rPr>
              <a:t>What is the method introduced in the video? Does it have any limitations?</a:t>
            </a:r>
            <a:endParaRPr sz="1300">
              <a:solidFill>
                <a:schemeClr val="dk2"/>
              </a:solidFill>
            </a:endParaRPr>
          </a:p>
          <a:p>
            <a:pPr marL="457200" lvl="0" indent="-311150" algn="l" rtl="0">
              <a:lnSpc>
                <a:spcPct val="115000"/>
              </a:lnSpc>
              <a:spcBef>
                <a:spcPts val="0"/>
              </a:spcBef>
              <a:spcAft>
                <a:spcPts val="0"/>
              </a:spcAft>
              <a:buClr>
                <a:schemeClr val="dk2"/>
              </a:buClr>
              <a:buSzPts val="1300"/>
              <a:buAutoNum type="arabicPeriod"/>
            </a:pPr>
            <a:r>
              <a:rPr lang="en" sz="1300">
                <a:solidFill>
                  <a:schemeClr val="dk2"/>
                </a:solidFill>
              </a:rPr>
              <a:t>Do you have any suggestions for future senior fall detection products?</a:t>
            </a:r>
            <a:endParaRPr sz="1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
                                        </p:tgtEl>
                                        <p:attrNameLst>
                                          <p:attrName>style.visibility</p:attrName>
                                        </p:attrNameLst>
                                      </p:cBhvr>
                                      <p:to>
                                        <p:strVal val="visible"/>
                                      </p:to>
                                    </p:set>
                                    <p:animEffect transition="in" filter="fade">
                                      <p:cBhvr>
                                        <p:cTn id="7" dur="1000"/>
                                        <p:tgtEl>
                                          <p:spTgt spid="4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26" name="Google Shape;426;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a:solidFill>
                  <a:schemeClr val="dk1"/>
                </a:solidFill>
              </a:rPr>
              <a:t>End Devices (data producers):</a:t>
            </a:r>
            <a:endParaRPr sz="1600">
              <a:solidFill>
                <a:schemeClr val="dk1"/>
              </a:solidFill>
            </a:endParaRPr>
          </a:p>
          <a:p>
            <a:pPr marL="914400" lvl="1" indent="-304800" algn="l" rtl="0">
              <a:spcBef>
                <a:spcPts val="0"/>
              </a:spcBef>
              <a:spcAft>
                <a:spcPts val="0"/>
              </a:spcAft>
              <a:buSzPts val="1200"/>
              <a:buAutoNum type="alphaLcPeriod"/>
            </a:pPr>
            <a:r>
              <a:rPr lang="en" sz="1200"/>
              <a:t>Common features</a:t>
            </a:r>
            <a:endParaRPr sz="1200"/>
          </a:p>
          <a:p>
            <a:pPr marL="914400" lvl="1" indent="-304800" algn="l" rtl="0">
              <a:spcBef>
                <a:spcPts val="0"/>
              </a:spcBef>
              <a:spcAft>
                <a:spcPts val="0"/>
              </a:spcAft>
              <a:buSzPts val="1200"/>
              <a:buAutoNum type="alphaLcPeriod"/>
            </a:pPr>
            <a:r>
              <a:rPr lang="en" sz="1200"/>
              <a:t>Raspberry Pi,  Arduino, ESP32, Jetson TX2 NX</a:t>
            </a:r>
            <a:endParaRPr sz="1200"/>
          </a:p>
          <a:p>
            <a:pPr marL="914400" lvl="1" indent="-304800" algn="l" rtl="0">
              <a:spcBef>
                <a:spcPts val="0"/>
              </a:spcBef>
              <a:spcAft>
                <a:spcPts val="0"/>
              </a:spcAft>
              <a:buSzPts val="1200"/>
              <a:buAutoNum type="alphaLcPeriod"/>
            </a:pPr>
            <a:r>
              <a:rPr lang="en" sz="1200"/>
              <a:t>smart home sensors and gateways</a:t>
            </a:r>
            <a:endParaRPr sz="1200"/>
          </a:p>
          <a:p>
            <a:pPr marL="914400" lvl="1" indent="-304800" algn="l" rtl="0">
              <a:spcBef>
                <a:spcPts val="0"/>
              </a:spcBef>
              <a:spcAft>
                <a:spcPts val="0"/>
              </a:spcAft>
              <a:buSzPts val="1200"/>
              <a:buAutoNum type="alphaLcPeriod"/>
            </a:pPr>
            <a:r>
              <a:rPr lang="en" sz="1200"/>
              <a:t>mobile devices</a:t>
            </a:r>
            <a:endParaRPr sz="1200"/>
          </a:p>
          <a:p>
            <a:pPr marL="457200" lvl="0" indent="-304800" algn="l" rtl="0">
              <a:spcBef>
                <a:spcPts val="0"/>
              </a:spcBef>
              <a:spcAft>
                <a:spcPts val="0"/>
              </a:spcAft>
              <a:buSzPts val="1200"/>
              <a:buAutoNum type="arabicPeriod"/>
            </a:pPr>
            <a:r>
              <a:rPr lang="en" sz="1600">
                <a:solidFill>
                  <a:schemeClr val="dk1"/>
                </a:solidFill>
              </a:rPr>
              <a:t>IoT Gateway</a:t>
            </a:r>
            <a:endParaRPr sz="1200"/>
          </a:p>
          <a:p>
            <a:pPr marL="457200" lvl="0" indent="-330200" algn="l" rtl="0">
              <a:spcBef>
                <a:spcPts val="0"/>
              </a:spcBef>
              <a:spcAft>
                <a:spcPts val="0"/>
              </a:spcAft>
              <a:buClr>
                <a:schemeClr val="dk1"/>
              </a:buClr>
              <a:buSzPts val="1600"/>
              <a:buAutoNum type="arabicPeriod"/>
            </a:pPr>
            <a:r>
              <a:rPr lang="en" sz="1600" b="1">
                <a:solidFill>
                  <a:schemeClr val="dk1"/>
                </a:solidFill>
              </a:rPr>
              <a:t>IoT Communication Protocols:</a:t>
            </a:r>
            <a:endParaRPr sz="1600" b="1">
              <a:solidFill>
                <a:schemeClr val="dk1"/>
              </a:solidFill>
            </a:endParaRPr>
          </a:p>
          <a:p>
            <a:pPr marL="914400" lvl="1" indent="-304800" algn="l" rtl="0">
              <a:spcBef>
                <a:spcPts val="0"/>
              </a:spcBef>
              <a:spcAft>
                <a:spcPts val="0"/>
              </a:spcAft>
              <a:buSzPts val="1200"/>
              <a:buAutoNum type="alphaLcPeriod"/>
            </a:pPr>
            <a:r>
              <a:rPr lang="en" sz="1200"/>
              <a:t>BLE, Zigbee, LoRA</a:t>
            </a:r>
            <a:endParaRPr sz="1200"/>
          </a:p>
          <a:p>
            <a:pPr marL="914400" marR="0" lvl="1" indent="-304800" algn="l" rtl="0">
              <a:lnSpc>
                <a:spcPct val="115000"/>
              </a:lnSpc>
              <a:spcBef>
                <a:spcPts val="0"/>
              </a:spcBef>
              <a:spcAft>
                <a:spcPts val="0"/>
              </a:spcAft>
              <a:buSzPts val="1200"/>
              <a:buAutoNum type="alphaLcPeriod"/>
            </a:pPr>
            <a:r>
              <a:rPr lang="en" sz="1200"/>
              <a:t>MQTT, coAP</a:t>
            </a:r>
            <a:endParaRPr sz="1200"/>
          </a:p>
          <a:p>
            <a:pPr marL="457200" marR="0" lvl="0" indent="-330200" algn="l" rtl="0">
              <a:lnSpc>
                <a:spcPct val="115000"/>
              </a:lnSpc>
              <a:spcBef>
                <a:spcPts val="0"/>
              </a:spcBef>
              <a:spcAft>
                <a:spcPts val="0"/>
              </a:spcAft>
              <a:buClr>
                <a:schemeClr val="dk1"/>
              </a:buClr>
              <a:buSzPts val="1600"/>
              <a:buAutoNum type="arabicPeriod"/>
            </a:pPr>
            <a:r>
              <a:rPr lang="en" sz="1600">
                <a:solidFill>
                  <a:schemeClr val="dk1"/>
                </a:solidFill>
              </a:rPr>
              <a:t>IoT applications: </a:t>
            </a:r>
            <a:endParaRPr sz="1600">
              <a:solidFill>
                <a:schemeClr val="dk1"/>
              </a:solidFill>
            </a:endParaRPr>
          </a:p>
          <a:p>
            <a:pPr marL="914400" marR="0" lvl="1" indent="-304800" algn="l" rtl="0">
              <a:lnSpc>
                <a:spcPct val="115000"/>
              </a:lnSpc>
              <a:spcBef>
                <a:spcPts val="0"/>
              </a:spcBef>
              <a:spcAft>
                <a:spcPts val="0"/>
              </a:spcAft>
              <a:buSzPts val="1200"/>
              <a:buAutoNum type="alphaLcPeriod"/>
            </a:pPr>
            <a:r>
              <a:rPr lang="en" sz="1200"/>
              <a:t>indoor localization</a:t>
            </a:r>
            <a:endParaRPr sz="1200"/>
          </a:p>
          <a:p>
            <a:pPr marL="914400" lvl="1" indent="-304800" algn="l" rtl="0">
              <a:spcBef>
                <a:spcPts val="0"/>
              </a:spcBef>
              <a:spcAft>
                <a:spcPts val="0"/>
              </a:spcAft>
              <a:buSzPts val="1200"/>
              <a:buAutoNum type="alphaLcPeriod"/>
            </a:pPr>
            <a:r>
              <a:rPr lang="en" sz="1200"/>
              <a:t>Personal sensing </a:t>
            </a:r>
            <a:endParaRPr sz="1200"/>
          </a:p>
          <a:p>
            <a:pPr marL="914400" lvl="1" indent="-304800" algn="l" rtl="0">
              <a:spcBef>
                <a:spcPts val="0"/>
              </a:spcBef>
              <a:spcAft>
                <a:spcPts val="0"/>
              </a:spcAft>
              <a:buSzPts val="1200"/>
              <a:buAutoNum type="alphaLcPeriod"/>
            </a:pPr>
            <a:r>
              <a:rPr lang="en" sz="1200"/>
              <a:t>crowdsensing</a:t>
            </a:r>
            <a:endParaRPr sz="1200"/>
          </a:p>
          <a:p>
            <a:pPr marL="914400" marR="0" lvl="1" indent="-304800" algn="l" rtl="0">
              <a:lnSpc>
                <a:spcPct val="115000"/>
              </a:lnSpc>
              <a:spcBef>
                <a:spcPts val="0"/>
              </a:spcBef>
              <a:spcAft>
                <a:spcPts val="0"/>
              </a:spcAft>
              <a:buSzPts val="1200"/>
              <a:buAutoNum type="alphaLcPeriod"/>
            </a:pPr>
            <a:r>
              <a:rPr lang="en" sz="1200"/>
              <a:t>wireless sensor network</a:t>
            </a:r>
            <a:endParaRPr sz="1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Pi 4B</a:t>
            </a:r>
            <a:endParaRPr/>
          </a:p>
        </p:txBody>
      </p:sp>
      <p:sp>
        <p:nvSpPr>
          <p:cNvPr id="86" name="Google Shape;8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950">
                <a:solidFill>
                  <a:schemeClr val="dk1"/>
                </a:solidFill>
              </a:rPr>
              <a:t>Broadcom BCM2711, Quad core Cortex-A72 (ARM v8) 64-bit SoC @ 1.5GHz </a:t>
            </a:r>
            <a:endParaRPr sz="950">
              <a:solidFill>
                <a:schemeClr val="dk1"/>
              </a:solidFill>
            </a:endParaRPr>
          </a:p>
          <a:p>
            <a:pPr marL="0" lvl="0" indent="0" algn="l" rtl="0">
              <a:spcBef>
                <a:spcPts val="1200"/>
              </a:spcBef>
              <a:spcAft>
                <a:spcPts val="0"/>
              </a:spcAft>
              <a:buNone/>
            </a:pPr>
            <a:r>
              <a:rPr lang="en" sz="950">
                <a:solidFill>
                  <a:schemeClr val="dk1"/>
                </a:solidFill>
              </a:rPr>
              <a:t>2GB, 4GB or 8GB LPDDR4-3200 SDRAM (depending on model) </a:t>
            </a:r>
            <a:endParaRPr sz="950">
              <a:solidFill>
                <a:schemeClr val="dk1"/>
              </a:solidFill>
            </a:endParaRPr>
          </a:p>
          <a:p>
            <a:pPr marL="0" lvl="0" indent="0" algn="l" rtl="0">
              <a:spcBef>
                <a:spcPts val="1200"/>
              </a:spcBef>
              <a:spcAft>
                <a:spcPts val="0"/>
              </a:spcAft>
              <a:buNone/>
            </a:pPr>
            <a:r>
              <a:rPr lang="en" sz="950">
                <a:solidFill>
                  <a:schemeClr val="dk1"/>
                </a:solidFill>
              </a:rPr>
              <a:t>2.4 GHz and 5.0 GHz IEEE 802.11ac wireless</a:t>
            </a:r>
            <a:endParaRPr sz="950">
              <a:solidFill>
                <a:schemeClr val="dk1"/>
              </a:solidFill>
            </a:endParaRPr>
          </a:p>
          <a:p>
            <a:pPr marL="0" lvl="0" indent="0" algn="l" rtl="0">
              <a:spcBef>
                <a:spcPts val="1200"/>
              </a:spcBef>
              <a:spcAft>
                <a:spcPts val="0"/>
              </a:spcAft>
              <a:buNone/>
            </a:pPr>
            <a:r>
              <a:rPr lang="en" sz="950">
                <a:solidFill>
                  <a:schemeClr val="dk1"/>
                </a:solidFill>
              </a:rPr>
              <a:t>Bluetooth 5.0, BLE Gigabit Ethernet </a:t>
            </a:r>
            <a:endParaRPr sz="950">
              <a:solidFill>
                <a:schemeClr val="dk1"/>
              </a:solidFill>
            </a:endParaRPr>
          </a:p>
          <a:p>
            <a:pPr marL="0" lvl="0" indent="0" algn="l" rtl="0">
              <a:spcBef>
                <a:spcPts val="1200"/>
              </a:spcBef>
              <a:spcAft>
                <a:spcPts val="0"/>
              </a:spcAft>
              <a:buNone/>
            </a:pPr>
            <a:r>
              <a:rPr lang="en" sz="950">
                <a:solidFill>
                  <a:schemeClr val="dk1"/>
                </a:solidFill>
              </a:rPr>
              <a:t>2 USB 3.0 ports; 2 USB 2.0 ports. </a:t>
            </a:r>
            <a:endParaRPr sz="950">
              <a:solidFill>
                <a:schemeClr val="dk1"/>
              </a:solidFill>
            </a:endParaRPr>
          </a:p>
          <a:p>
            <a:pPr marL="0" lvl="0" indent="0" algn="l" rtl="0">
              <a:spcBef>
                <a:spcPts val="1200"/>
              </a:spcBef>
              <a:spcAft>
                <a:spcPts val="0"/>
              </a:spcAft>
              <a:buNone/>
            </a:pPr>
            <a:r>
              <a:rPr lang="en" sz="950">
                <a:solidFill>
                  <a:schemeClr val="dk1"/>
                </a:solidFill>
              </a:rPr>
              <a:t>Raspberry Pi standard 40 pin GPIO header</a:t>
            </a:r>
            <a:endParaRPr sz="950">
              <a:solidFill>
                <a:schemeClr val="dk1"/>
              </a:solidFill>
            </a:endParaRPr>
          </a:p>
          <a:p>
            <a:pPr marL="0" lvl="0" indent="0" algn="l" rtl="0">
              <a:spcBef>
                <a:spcPts val="1200"/>
              </a:spcBef>
              <a:spcAft>
                <a:spcPts val="0"/>
              </a:spcAft>
              <a:buNone/>
            </a:pPr>
            <a:r>
              <a:rPr lang="en" sz="950">
                <a:solidFill>
                  <a:schemeClr val="dk1"/>
                </a:solidFill>
              </a:rPr>
              <a:t>2 × micro-HDMI ports (up to 4kp60 supported) </a:t>
            </a:r>
            <a:endParaRPr sz="950">
              <a:solidFill>
                <a:schemeClr val="dk1"/>
              </a:solidFill>
            </a:endParaRPr>
          </a:p>
          <a:p>
            <a:pPr marL="0" lvl="0" indent="0" algn="l" rtl="0">
              <a:spcBef>
                <a:spcPts val="1200"/>
              </a:spcBef>
              <a:spcAft>
                <a:spcPts val="0"/>
              </a:spcAft>
              <a:buNone/>
            </a:pPr>
            <a:r>
              <a:rPr lang="en" sz="950">
                <a:solidFill>
                  <a:schemeClr val="dk1"/>
                </a:solidFill>
              </a:rPr>
              <a:t>Vulkan 1.0 Micro-SD card slot </a:t>
            </a:r>
            <a:endParaRPr sz="950">
              <a:solidFill>
                <a:schemeClr val="dk1"/>
              </a:solidFill>
            </a:endParaRPr>
          </a:p>
          <a:p>
            <a:pPr marL="0" lvl="0" indent="0" algn="l" rtl="0">
              <a:spcBef>
                <a:spcPts val="1200"/>
              </a:spcBef>
              <a:spcAft>
                <a:spcPts val="0"/>
              </a:spcAft>
              <a:buNone/>
            </a:pPr>
            <a:r>
              <a:rPr lang="en" sz="950">
                <a:solidFill>
                  <a:schemeClr val="dk1"/>
                </a:solidFill>
              </a:rPr>
              <a:t>5V DC via USB-C connector </a:t>
            </a:r>
            <a:endParaRPr sz="950">
              <a:solidFill>
                <a:schemeClr val="dk1"/>
              </a:solidFill>
            </a:endParaRPr>
          </a:p>
          <a:p>
            <a:pPr marL="0" lvl="0" indent="0" algn="l" rtl="0">
              <a:spcBef>
                <a:spcPts val="1200"/>
              </a:spcBef>
              <a:spcAft>
                <a:spcPts val="1200"/>
              </a:spcAft>
              <a:buNone/>
            </a:pPr>
            <a:r>
              <a:rPr lang="en" sz="950">
                <a:solidFill>
                  <a:schemeClr val="dk1"/>
                </a:solidFill>
              </a:rPr>
              <a:t>$40 - $100</a:t>
            </a:r>
            <a:endParaRPr sz="950">
              <a:solidFill>
                <a:schemeClr val="dk1"/>
              </a:solidFill>
            </a:endParaRPr>
          </a:p>
        </p:txBody>
      </p:sp>
      <p:pic>
        <p:nvPicPr>
          <p:cNvPr id="87" name="Google Shape;87;p18"/>
          <p:cNvPicPr preferRelativeResize="0"/>
          <p:nvPr/>
        </p:nvPicPr>
        <p:blipFill>
          <a:blip r:embed="rId3">
            <a:alphaModFix/>
          </a:blip>
          <a:stretch>
            <a:fillRect/>
          </a:stretch>
        </p:blipFill>
        <p:spPr>
          <a:xfrm>
            <a:off x="3825375" y="3089351"/>
            <a:ext cx="4947999" cy="1785426"/>
          </a:xfrm>
          <a:prstGeom prst="rect">
            <a:avLst/>
          </a:prstGeom>
          <a:noFill/>
          <a:ln>
            <a:noFill/>
          </a:ln>
        </p:spPr>
      </p:pic>
      <p:pic>
        <p:nvPicPr>
          <p:cNvPr id="88" name="Google Shape;88;p18"/>
          <p:cNvPicPr preferRelativeResize="0"/>
          <p:nvPr/>
        </p:nvPicPr>
        <p:blipFill>
          <a:blip r:embed="rId4">
            <a:alphaModFix/>
          </a:blip>
          <a:stretch>
            <a:fillRect/>
          </a:stretch>
        </p:blipFill>
        <p:spPr>
          <a:xfrm>
            <a:off x="7271201" y="643025"/>
            <a:ext cx="1561100" cy="18300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IoT Communication Protocols</a:t>
            </a:r>
            <a:endParaRPr/>
          </a:p>
        </p:txBody>
      </p:sp>
      <p:sp>
        <p:nvSpPr>
          <p:cNvPr id="432" name="Google Shape;432;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Physical Layer/Link Layer protocols (communication hardware)</a:t>
            </a:r>
            <a:endParaRPr/>
          </a:p>
          <a:p>
            <a:pPr marL="914400" lvl="1" indent="-317500" algn="l" rtl="0">
              <a:spcBef>
                <a:spcPts val="0"/>
              </a:spcBef>
              <a:spcAft>
                <a:spcPts val="0"/>
              </a:spcAft>
              <a:buSzPts val="1400"/>
              <a:buAutoNum type="alphaLcPeriod"/>
            </a:pPr>
            <a:r>
              <a:rPr lang="en"/>
              <a:t>Zigbee</a:t>
            </a:r>
            <a:endParaRPr/>
          </a:p>
          <a:p>
            <a:pPr marL="914400" lvl="1" indent="-317500" algn="l" rtl="0">
              <a:spcBef>
                <a:spcPts val="0"/>
              </a:spcBef>
              <a:spcAft>
                <a:spcPts val="0"/>
              </a:spcAft>
              <a:buSzPts val="1400"/>
              <a:buAutoNum type="alphaLcPeriod"/>
            </a:pPr>
            <a:r>
              <a:rPr lang="en"/>
              <a:t>Bluetooth Low Energy</a:t>
            </a:r>
            <a:endParaRPr/>
          </a:p>
          <a:p>
            <a:pPr marL="914400" lvl="1" indent="-317500" algn="l" rtl="0">
              <a:spcBef>
                <a:spcPts val="0"/>
              </a:spcBef>
              <a:spcAft>
                <a:spcPts val="0"/>
              </a:spcAft>
              <a:buSzPts val="1400"/>
              <a:buAutoNum type="alphaLcPeriod"/>
            </a:pPr>
            <a:r>
              <a:rPr lang="en"/>
              <a:t>LoRA</a:t>
            </a:r>
            <a:endParaRPr/>
          </a:p>
          <a:p>
            <a:pPr marL="457200" lvl="0" indent="-342900" algn="l" rtl="0">
              <a:spcBef>
                <a:spcPts val="0"/>
              </a:spcBef>
              <a:spcAft>
                <a:spcPts val="0"/>
              </a:spcAft>
              <a:buSzPts val="1800"/>
              <a:buAutoNum type="arabicPeriod"/>
            </a:pPr>
            <a:r>
              <a:rPr lang="en"/>
              <a:t>Application Layer Protocols (communication software)</a:t>
            </a:r>
            <a:endParaRPr/>
          </a:p>
          <a:p>
            <a:pPr marL="914400" lvl="1" indent="-317500" algn="l" rtl="0">
              <a:spcBef>
                <a:spcPts val="0"/>
              </a:spcBef>
              <a:spcAft>
                <a:spcPts val="0"/>
              </a:spcAft>
              <a:buSzPts val="1400"/>
              <a:buAutoNum type="alphaLcPeriod"/>
            </a:pPr>
            <a:r>
              <a:rPr lang="en"/>
              <a:t>MQTT</a:t>
            </a:r>
            <a:endParaRPr/>
          </a:p>
          <a:p>
            <a:pPr marL="914400" lvl="1" indent="-317500" algn="l" rtl="0">
              <a:spcBef>
                <a:spcPts val="0"/>
              </a:spcBef>
              <a:spcAft>
                <a:spcPts val="0"/>
              </a:spcAft>
              <a:buSzPts val="1400"/>
              <a:buAutoNum type="alphaLcPeriod"/>
            </a:pPr>
            <a:r>
              <a:rPr lang="en"/>
              <a:t>coAP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4"/>
          <p:cNvSpPr txBox="1">
            <a:spLocks noGrp="1"/>
          </p:cNvSpPr>
          <p:nvPr>
            <p:ph type="title"/>
          </p:nvPr>
        </p:nvSpPr>
        <p:spPr>
          <a:xfrm>
            <a:off x="465859" y="322416"/>
            <a:ext cx="7886700" cy="67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0099"/>
              </a:buClr>
              <a:buSzPts val="3300"/>
              <a:buFont typeface="Calibri"/>
              <a:buNone/>
            </a:pPr>
            <a:r>
              <a:rPr lang="en" b="0">
                <a:solidFill>
                  <a:srgbClr val="000099"/>
                </a:solidFill>
                <a:latin typeface="Calibri"/>
                <a:ea typeface="Calibri"/>
                <a:cs typeface="Calibri"/>
                <a:sym typeface="Calibri"/>
              </a:rPr>
              <a:t>ZigBee</a:t>
            </a:r>
            <a:endParaRPr/>
          </a:p>
        </p:txBody>
      </p:sp>
      <p:sp>
        <p:nvSpPr>
          <p:cNvPr id="439" name="Google Shape;439;p64"/>
          <p:cNvSpPr txBox="1"/>
          <p:nvPr/>
        </p:nvSpPr>
        <p:spPr>
          <a:xfrm>
            <a:off x="801615" y="1098406"/>
            <a:ext cx="5152200" cy="3795900"/>
          </a:xfrm>
          <a:prstGeom prst="rect">
            <a:avLst/>
          </a:prstGeom>
          <a:noFill/>
          <a:ln>
            <a:noFill/>
          </a:ln>
        </p:spPr>
        <p:txBody>
          <a:bodyPr spcFirstLastPara="1" wrap="square" lIns="68575" tIns="34275" rIns="68575" bIns="34275" anchor="t" anchorCtr="0">
            <a:normAutofit/>
          </a:bodyPr>
          <a:lstStyle/>
          <a:p>
            <a:pPr marL="215900" marR="0" lvl="0" indent="-209550" algn="l" rtl="0">
              <a:lnSpc>
                <a:spcPct val="90000"/>
              </a:lnSpc>
              <a:spcBef>
                <a:spcPts val="0"/>
              </a:spcBef>
              <a:spcAft>
                <a:spcPts val="0"/>
              </a:spcAft>
              <a:buClr>
                <a:srgbClr val="0000A3"/>
              </a:buClr>
              <a:buSzPts val="2100"/>
              <a:buFont typeface="Noto Sans Symbols"/>
              <a:buChar char="▪"/>
            </a:pPr>
            <a:r>
              <a:rPr lang="en" sz="2100">
                <a:solidFill>
                  <a:schemeClr val="dk1"/>
                </a:solidFill>
                <a:latin typeface="Calibri"/>
                <a:ea typeface="Calibri"/>
                <a:cs typeface="Calibri"/>
                <a:sym typeface="Calibri"/>
              </a:rPr>
              <a:t>Varies network topology: </a:t>
            </a:r>
            <a:endParaRPr sz="1100"/>
          </a:p>
          <a:p>
            <a:pPr marL="215900" marR="0" lvl="0" indent="-209550" algn="l" rtl="0">
              <a:lnSpc>
                <a:spcPct val="90000"/>
              </a:lnSpc>
              <a:spcBef>
                <a:spcPts val="800"/>
              </a:spcBef>
              <a:spcAft>
                <a:spcPts val="0"/>
              </a:spcAft>
              <a:buClr>
                <a:srgbClr val="0000A3"/>
              </a:buClr>
              <a:buSzPts val="2100"/>
              <a:buFont typeface="Noto Sans Symbols"/>
              <a:buChar char="▪"/>
            </a:pPr>
            <a:r>
              <a:rPr lang="en" sz="2100">
                <a:solidFill>
                  <a:schemeClr val="dk1"/>
                </a:solidFill>
                <a:latin typeface="Calibri"/>
                <a:ea typeface="Calibri"/>
                <a:cs typeface="Calibri"/>
                <a:sym typeface="Calibri"/>
              </a:rPr>
              <a:t>Used in industrial networks (WSNs)</a:t>
            </a:r>
            <a:endParaRPr sz="1100"/>
          </a:p>
          <a:p>
            <a:pPr marL="215900" marR="0" lvl="0" indent="-209550" algn="l" rtl="0">
              <a:lnSpc>
                <a:spcPct val="90000"/>
              </a:lnSpc>
              <a:spcBef>
                <a:spcPts val="800"/>
              </a:spcBef>
              <a:spcAft>
                <a:spcPts val="0"/>
              </a:spcAft>
              <a:buClr>
                <a:srgbClr val="0000A3"/>
              </a:buClr>
              <a:buSzPts val="2100"/>
              <a:buFont typeface="Noto Sans Symbols"/>
              <a:buChar char="▪"/>
            </a:pPr>
            <a:r>
              <a:rPr lang="en" sz="2100">
                <a:solidFill>
                  <a:schemeClr val="dk1"/>
                </a:solidFill>
                <a:latin typeface="Calibri"/>
                <a:ea typeface="Calibri"/>
                <a:cs typeface="Calibri"/>
                <a:sym typeface="Calibri"/>
              </a:rPr>
              <a:t>Optimized for self-organized environments: </a:t>
            </a:r>
            <a:endParaRPr sz="1100"/>
          </a:p>
          <a:p>
            <a:pPr marL="469900" marR="0" lvl="1" indent="-215900" algn="l" rtl="0">
              <a:lnSpc>
                <a:spcPct val="90000"/>
              </a:lnSpc>
              <a:spcBef>
                <a:spcPts val="400"/>
              </a:spcBef>
              <a:spcAft>
                <a:spcPts val="0"/>
              </a:spcAft>
              <a:buClr>
                <a:srgbClr val="0000A8"/>
              </a:buClr>
              <a:buSzPts val="1800"/>
              <a:buFont typeface="Arial"/>
              <a:buChar char="•"/>
            </a:pPr>
            <a:r>
              <a:rPr lang="en" sz="1800" b="0" i="0" u="none" strike="noStrike" cap="none">
                <a:solidFill>
                  <a:schemeClr val="dk1"/>
                </a:solidFill>
                <a:latin typeface="Calibri"/>
                <a:ea typeface="Calibri"/>
                <a:cs typeface="Calibri"/>
                <a:sym typeface="Calibri"/>
              </a:rPr>
              <a:t>Interference detection and channel switching</a:t>
            </a:r>
            <a:endParaRPr sz="1100"/>
          </a:p>
          <a:p>
            <a:pPr marL="469900" marR="0" lvl="1" indent="-215900" algn="l" rtl="0">
              <a:lnSpc>
                <a:spcPct val="90000"/>
              </a:lnSpc>
              <a:spcBef>
                <a:spcPts val="400"/>
              </a:spcBef>
              <a:spcAft>
                <a:spcPts val="0"/>
              </a:spcAft>
              <a:buClr>
                <a:srgbClr val="0000A8"/>
              </a:buClr>
              <a:buSzPts val="1800"/>
              <a:buFont typeface="Arial"/>
              <a:buChar char="•"/>
            </a:pPr>
            <a:r>
              <a:rPr lang="en" sz="1800" b="0" i="0" u="none" strike="noStrike" cap="none">
                <a:solidFill>
                  <a:schemeClr val="dk1"/>
                </a:solidFill>
                <a:latin typeface="Calibri"/>
                <a:ea typeface="Calibri"/>
                <a:cs typeface="Calibri"/>
                <a:sym typeface="Calibri"/>
              </a:rPr>
              <a:t>Dynamic Rerouting</a:t>
            </a:r>
            <a:endParaRPr sz="1100"/>
          </a:p>
          <a:p>
            <a:pPr marL="469900" marR="0" lvl="1" indent="-215900" algn="l" rtl="0">
              <a:lnSpc>
                <a:spcPct val="90000"/>
              </a:lnSpc>
              <a:spcBef>
                <a:spcPts val="400"/>
              </a:spcBef>
              <a:spcAft>
                <a:spcPts val="0"/>
              </a:spcAft>
              <a:buClr>
                <a:srgbClr val="0000A8"/>
              </a:buClr>
              <a:buSzPts val="1800"/>
              <a:buFont typeface="Arial"/>
              <a:buChar char="•"/>
            </a:pPr>
            <a:r>
              <a:rPr lang="en" sz="1800" b="0" i="0" u="none" strike="noStrike" cap="none">
                <a:solidFill>
                  <a:schemeClr val="dk1"/>
                </a:solidFill>
                <a:latin typeface="Calibri"/>
                <a:ea typeface="Calibri"/>
                <a:cs typeface="Calibri"/>
                <a:sym typeface="Calibri"/>
              </a:rPr>
              <a:t>Asymmetric link </a:t>
            </a:r>
            <a:endParaRPr sz="1100"/>
          </a:p>
          <a:p>
            <a:pPr marL="469900" marR="0" lvl="1" indent="-101600" algn="l" rtl="0">
              <a:lnSpc>
                <a:spcPct val="90000"/>
              </a:lnSpc>
              <a:spcBef>
                <a:spcPts val="400"/>
              </a:spcBef>
              <a:spcAft>
                <a:spcPts val="0"/>
              </a:spcAft>
              <a:buClr>
                <a:srgbClr val="0000A8"/>
              </a:buClr>
              <a:buSzPts val="1800"/>
              <a:buFont typeface="Arial"/>
              <a:buNone/>
            </a:pPr>
            <a:endParaRPr sz="1800" b="0" i="0" u="none" strike="noStrike" cap="none">
              <a:solidFill>
                <a:schemeClr val="dk1"/>
              </a:solidFill>
              <a:latin typeface="Calibri"/>
              <a:ea typeface="Calibri"/>
              <a:cs typeface="Calibri"/>
              <a:sym typeface="Calibri"/>
            </a:endParaRPr>
          </a:p>
          <a:p>
            <a:pPr marL="266700" marR="0" lvl="0" indent="-165100" algn="l" rtl="0">
              <a:lnSpc>
                <a:spcPct val="90000"/>
              </a:lnSpc>
              <a:spcBef>
                <a:spcPts val="800"/>
              </a:spcBef>
              <a:spcAft>
                <a:spcPts val="0"/>
              </a:spcAft>
              <a:buClr>
                <a:srgbClr val="0000A3"/>
              </a:buClr>
              <a:buSzPts val="1800"/>
              <a:buFont typeface="Noto Sans Symbols"/>
              <a:buChar char="▪"/>
            </a:pPr>
            <a:r>
              <a:rPr lang="en" sz="1800" b="1" i="0">
                <a:solidFill>
                  <a:srgbClr val="063DE8"/>
                </a:solidFill>
                <a:latin typeface="Times"/>
                <a:ea typeface="Times"/>
                <a:cs typeface="Times"/>
                <a:sym typeface="Times"/>
              </a:rPr>
              <a:t>A</a:t>
            </a:r>
            <a:r>
              <a:rPr lang="en" sz="1800" b="0" i="0">
                <a:solidFill>
                  <a:srgbClr val="000000"/>
                </a:solidFill>
                <a:latin typeface="Times"/>
                <a:ea typeface="Times"/>
                <a:cs typeface="Times"/>
                <a:sym typeface="Times"/>
              </a:rPr>
              <a:t>d-hoc </a:t>
            </a:r>
            <a:r>
              <a:rPr lang="en" sz="1800" b="1" i="0">
                <a:solidFill>
                  <a:srgbClr val="063DE8"/>
                </a:solidFill>
                <a:latin typeface="Times"/>
                <a:ea typeface="Times"/>
                <a:cs typeface="Times"/>
                <a:sym typeface="Times"/>
              </a:rPr>
              <a:t>O</a:t>
            </a:r>
            <a:r>
              <a:rPr lang="en" sz="1800" b="0" i="0">
                <a:solidFill>
                  <a:srgbClr val="000000"/>
                </a:solidFill>
                <a:latin typeface="Times"/>
                <a:ea typeface="Times"/>
                <a:cs typeface="Times"/>
                <a:sym typeface="Times"/>
              </a:rPr>
              <a:t>n-demand </a:t>
            </a:r>
            <a:r>
              <a:rPr lang="en" sz="1800" b="1" i="0">
                <a:solidFill>
                  <a:srgbClr val="063DE8"/>
                </a:solidFill>
                <a:latin typeface="Times"/>
                <a:ea typeface="Times"/>
                <a:cs typeface="Times"/>
                <a:sym typeface="Times"/>
              </a:rPr>
              <a:t>D</a:t>
            </a:r>
            <a:r>
              <a:rPr lang="en" sz="1800" b="0" i="0">
                <a:solidFill>
                  <a:srgbClr val="000000"/>
                </a:solidFill>
                <a:latin typeface="Times"/>
                <a:ea typeface="Times"/>
                <a:cs typeface="Times"/>
                <a:sym typeface="Times"/>
              </a:rPr>
              <a:t>istance </a:t>
            </a:r>
            <a:r>
              <a:rPr lang="en" sz="1800" b="1" i="0">
                <a:solidFill>
                  <a:srgbClr val="063DE8"/>
                </a:solidFill>
                <a:latin typeface="Times"/>
                <a:ea typeface="Times"/>
                <a:cs typeface="Times"/>
                <a:sym typeface="Times"/>
              </a:rPr>
              <a:t>V</a:t>
            </a:r>
            <a:r>
              <a:rPr lang="en" sz="1800" b="0" i="0">
                <a:solidFill>
                  <a:srgbClr val="000000"/>
                </a:solidFill>
                <a:latin typeface="Times"/>
                <a:ea typeface="Times"/>
                <a:cs typeface="Times"/>
                <a:sym typeface="Times"/>
              </a:rPr>
              <a:t>ector Routing</a:t>
            </a:r>
            <a:endParaRPr sz="1100"/>
          </a:p>
          <a:p>
            <a:pPr marL="520700" marR="0" lvl="1" indent="-171450" algn="l" rtl="0">
              <a:lnSpc>
                <a:spcPct val="90000"/>
              </a:lnSpc>
              <a:spcBef>
                <a:spcPts val="400"/>
              </a:spcBef>
              <a:spcAft>
                <a:spcPts val="0"/>
              </a:spcAft>
              <a:buClr>
                <a:srgbClr val="0000A8"/>
              </a:buClr>
              <a:buSzPts val="1500"/>
              <a:buFont typeface="Arial"/>
              <a:buChar char="•"/>
            </a:pPr>
            <a:r>
              <a:rPr lang="en" sz="1500" b="0" i="0" u="none" strike="noStrike" cap="none">
                <a:solidFill>
                  <a:srgbClr val="000000"/>
                </a:solidFill>
                <a:latin typeface="Times"/>
                <a:ea typeface="Times"/>
                <a:cs typeface="Times"/>
                <a:sym typeface="Times"/>
              </a:rPr>
              <a:t>What is distance vector?</a:t>
            </a:r>
            <a:endParaRPr sz="1100"/>
          </a:p>
          <a:p>
            <a:pPr marL="520700" marR="0" lvl="1" indent="-171450" algn="l" rtl="0">
              <a:lnSpc>
                <a:spcPct val="90000"/>
              </a:lnSpc>
              <a:spcBef>
                <a:spcPts val="400"/>
              </a:spcBef>
              <a:spcAft>
                <a:spcPts val="0"/>
              </a:spcAft>
              <a:buClr>
                <a:srgbClr val="0000A8"/>
              </a:buClr>
              <a:buSzPts val="1500"/>
              <a:buFont typeface="Arial"/>
              <a:buChar char="•"/>
            </a:pPr>
            <a:r>
              <a:rPr lang="en" sz="1500" b="0" i="0" u="none" strike="noStrike" cap="none">
                <a:solidFill>
                  <a:srgbClr val="000000"/>
                </a:solidFill>
                <a:latin typeface="Times"/>
                <a:ea typeface="Times"/>
                <a:cs typeface="Times"/>
                <a:sym typeface="Times"/>
              </a:rPr>
              <a:t>Why distance vector (not link state?)</a:t>
            </a:r>
            <a:endParaRPr sz="1800" b="0" i="0" u="none" strike="noStrike" cap="none">
              <a:solidFill>
                <a:schemeClr val="dk1"/>
              </a:solidFill>
              <a:latin typeface="Calibri"/>
              <a:ea typeface="Calibri"/>
              <a:cs typeface="Calibri"/>
              <a:sym typeface="Calibri"/>
            </a:endParaRPr>
          </a:p>
        </p:txBody>
      </p:sp>
      <p:pic>
        <p:nvPicPr>
          <p:cNvPr id="440" name="Google Shape;440;p64" descr="ZigBee network topologies [51].  "/>
          <p:cNvPicPr preferRelativeResize="0"/>
          <p:nvPr/>
        </p:nvPicPr>
        <p:blipFill rotWithShape="1">
          <a:blip r:embed="rId3">
            <a:alphaModFix/>
          </a:blip>
          <a:srcRect/>
          <a:stretch/>
        </p:blipFill>
        <p:spPr>
          <a:xfrm>
            <a:off x="5684617" y="2321654"/>
            <a:ext cx="3363820" cy="2010377"/>
          </a:xfrm>
          <a:prstGeom prst="rect">
            <a:avLst/>
          </a:prstGeom>
          <a:noFill/>
          <a:ln>
            <a:noFill/>
          </a:ln>
        </p:spPr>
      </p:pic>
      <p:sp>
        <p:nvSpPr>
          <p:cNvPr id="441" name="Google Shape;441;p64"/>
          <p:cNvSpPr/>
          <p:nvPr/>
        </p:nvSpPr>
        <p:spPr>
          <a:xfrm>
            <a:off x="760961" y="4137617"/>
            <a:ext cx="9144000" cy="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Arial"/>
              <a:buNone/>
            </a:pPr>
            <a:br>
              <a:rPr lang="en" sz="1400" b="0" i="0" u="none" strike="noStrike" cap="none">
                <a:solidFill>
                  <a:schemeClr val="dk1"/>
                </a:solidFill>
                <a:latin typeface="Arial"/>
                <a:ea typeface="Arial"/>
                <a:cs typeface="Arial"/>
                <a:sym typeface="Arial"/>
              </a:rPr>
            </a:br>
            <a:endParaRPr sz="14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pic>
        <p:nvPicPr>
          <p:cNvPr id="447" name="Google Shape;447;p65" descr="Bluetooth® Low Energy Channels - Developer Help"/>
          <p:cNvPicPr preferRelativeResize="0"/>
          <p:nvPr/>
        </p:nvPicPr>
        <p:blipFill rotWithShape="1">
          <a:blip r:embed="rId3">
            <a:alphaModFix/>
          </a:blip>
          <a:srcRect/>
          <a:stretch/>
        </p:blipFill>
        <p:spPr>
          <a:xfrm>
            <a:off x="1511865" y="2845666"/>
            <a:ext cx="3939680" cy="2254901"/>
          </a:xfrm>
          <a:prstGeom prst="rect">
            <a:avLst/>
          </a:prstGeom>
          <a:noFill/>
          <a:ln>
            <a:noFill/>
          </a:ln>
        </p:spPr>
      </p:pic>
      <p:sp>
        <p:nvSpPr>
          <p:cNvPr id="448" name="Google Shape;448;p65"/>
          <p:cNvSpPr txBox="1">
            <a:spLocks noGrp="1"/>
          </p:cNvSpPr>
          <p:nvPr>
            <p:ph type="title"/>
          </p:nvPr>
        </p:nvSpPr>
        <p:spPr>
          <a:xfrm>
            <a:off x="465859" y="322416"/>
            <a:ext cx="7886700" cy="6711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0099"/>
              </a:buClr>
              <a:buSzPts val="3300"/>
              <a:buFont typeface="Calibri"/>
              <a:buNone/>
            </a:pPr>
            <a:r>
              <a:rPr lang="en" b="0">
                <a:solidFill>
                  <a:srgbClr val="000099"/>
                </a:solidFill>
                <a:latin typeface="Calibri"/>
                <a:ea typeface="Calibri"/>
                <a:cs typeface="Calibri"/>
                <a:sym typeface="Calibri"/>
              </a:rPr>
              <a:t>Bluetooth</a:t>
            </a:r>
            <a:endParaRPr/>
          </a:p>
        </p:txBody>
      </p:sp>
      <p:sp>
        <p:nvSpPr>
          <p:cNvPr id="449" name="Google Shape;449;p65"/>
          <p:cNvSpPr txBox="1"/>
          <p:nvPr/>
        </p:nvSpPr>
        <p:spPr>
          <a:xfrm>
            <a:off x="801615" y="1098406"/>
            <a:ext cx="5152200" cy="3795900"/>
          </a:xfrm>
          <a:prstGeom prst="rect">
            <a:avLst/>
          </a:prstGeom>
          <a:noFill/>
          <a:ln>
            <a:noFill/>
          </a:ln>
        </p:spPr>
        <p:txBody>
          <a:bodyPr spcFirstLastPara="1" wrap="square" lIns="68575" tIns="34275" rIns="68575" bIns="34275" anchor="t" anchorCtr="0">
            <a:normAutofit/>
          </a:bodyPr>
          <a:lstStyle/>
          <a:p>
            <a:pPr marL="215900" marR="0" lvl="0" indent="-209550" algn="l" rtl="0">
              <a:lnSpc>
                <a:spcPct val="90000"/>
              </a:lnSpc>
              <a:spcBef>
                <a:spcPts val="0"/>
              </a:spcBef>
              <a:spcAft>
                <a:spcPts val="0"/>
              </a:spcAft>
              <a:buClr>
                <a:srgbClr val="0000A3"/>
              </a:buClr>
              <a:buSzPts val="2100"/>
              <a:buFont typeface="Noto Sans Symbols"/>
              <a:buChar char="▪"/>
            </a:pPr>
            <a:r>
              <a:rPr lang="en" sz="2100">
                <a:solidFill>
                  <a:schemeClr val="dk1"/>
                </a:solidFill>
                <a:latin typeface="Calibri"/>
                <a:ea typeface="Calibri"/>
                <a:cs typeface="Calibri"/>
                <a:sym typeface="Calibri"/>
              </a:rPr>
              <a:t>2.4-2.5 GHz ISM radio band, up to 3 Mbps</a:t>
            </a:r>
            <a:endParaRPr sz="1100"/>
          </a:p>
          <a:p>
            <a:pPr marL="215900" marR="0" lvl="0" indent="-209550" algn="l" rtl="0">
              <a:lnSpc>
                <a:spcPct val="90000"/>
              </a:lnSpc>
              <a:spcBef>
                <a:spcPts val="800"/>
              </a:spcBef>
              <a:spcAft>
                <a:spcPts val="0"/>
              </a:spcAft>
              <a:buClr>
                <a:srgbClr val="0000A3"/>
              </a:buClr>
              <a:buSzPts val="2100"/>
              <a:buFont typeface="Noto Sans Symbols"/>
              <a:buChar char="▪"/>
            </a:pPr>
            <a:r>
              <a:rPr lang="en" sz="2100">
                <a:solidFill>
                  <a:schemeClr val="dk1"/>
                </a:solidFill>
                <a:latin typeface="Calibri"/>
                <a:ea typeface="Calibri"/>
                <a:cs typeface="Calibri"/>
                <a:sym typeface="Calibri"/>
              </a:rPr>
              <a:t>master / clients devices (piconet):</a:t>
            </a:r>
            <a:endParaRPr sz="1100"/>
          </a:p>
          <a:p>
            <a:pPr marL="520700" marR="0" lvl="1" indent="-171450" algn="l" rtl="0">
              <a:lnSpc>
                <a:spcPct val="80000"/>
              </a:lnSpc>
              <a:spcBef>
                <a:spcPts val="400"/>
              </a:spcBef>
              <a:spcAft>
                <a:spcPts val="0"/>
              </a:spcAft>
              <a:buClr>
                <a:srgbClr val="0000A8"/>
              </a:buClr>
              <a:buSzPts val="1500"/>
              <a:buFont typeface="Arial"/>
              <a:buChar char="•"/>
            </a:pPr>
            <a:r>
              <a:rPr lang="en" sz="1500" b="0" i="0" u="none" strike="noStrike" cap="none">
                <a:solidFill>
                  <a:schemeClr val="dk1"/>
                </a:solidFill>
                <a:latin typeface="Calibri"/>
                <a:ea typeface="Calibri"/>
                <a:cs typeface="Calibri"/>
                <a:sym typeface="Calibri"/>
              </a:rPr>
              <a:t>master polls clients, grants requests for client transmissions</a:t>
            </a:r>
            <a:endParaRPr sz="1100"/>
          </a:p>
          <a:p>
            <a:pPr marL="520700" marR="0" lvl="1" indent="-171450" algn="l" rtl="0">
              <a:lnSpc>
                <a:spcPct val="80000"/>
              </a:lnSpc>
              <a:spcBef>
                <a:spcPts val="400"/>
              </a:spcBef>
              <a:spcAft>
                <a:spcPts val="0"/>
              </a:spcAft>
              <a:buClr>
                <a:srgbClr val="0000A8"/>
              </a:buClr>
              <a:buSzPts val="1500"/>
              <a:buFont typeface="Arial"/>
              <a:buChar char="•"/>
            </a:pPr>
            <a:r>
              <a:rPr lang="en" sz="1500" b="0" i="0" u="none" strike="noStrike" cap="none">
                <a:solidFill>
                  <a:schemeClr val="dk1"/>
                </a:solidFill>
                <a:latin typeface="Calibri"/>
                <a:ea typeface="Calibri"/>
                <a:cs typeface="Calibri"/>
                <a:sym typeface="Calibri"/>
              </a:rPr>
              <a:t>parked mode: clients can “go to sleep” (park) and later wakeup (to preserve battery)</a:t>
            </a:r>
            <a:endParaRPr sz="1100"/>
          </a:p>
          <a:p>
            <a:pPr marL="520700" marR="0" lvl="1" indent="-171450" algn="l" rtl="0">
              <a:lnSpc>
                <a:spcPct val="80000"/>
              </a:lnSpc>
              <a:spcBef>
                <a:spcPts val="400"/>
              </a:spcBef>
              <a:spcAft>
                <a:spcPts val="0"/>
              </a:spcAft>
              <a:buClr>
                <a:srgbClr val="0000A8"/>
              </a:buClr>
              <a:buSzPts val="1500"/>
              <a:buFont typeface="Arial"/>
              <a:buChar char="•"/>
            </a:pPr>
            <a:r>
              <a:rPr lang="en" sz="1500" b="0" i="0" u="none" strike="noStrike" cap="none">
                <a:solidFill>
                  <a:schemeClr val="dk1"/>
                </a:solidFill>
                <a:latin typeface="Calibri"/>
                <a:ea typeface="Calibri"/>
                <a:cs typeface="Calibri"/>
                <a:sym typeface="Calibri"/>
              </a:rPr>
              <a:t>Frequency hopping: </a:t>
            </a:r>
            <a:endParaRPr sz="1100"/>
          </a:p>
          <a:p>
            <a:pPr marL="520700" marR="0" lvl="1" indent="-38100" algn="l" rtl="0">
              <a:lnSpc>
                <a:spcPct val="80000"/>
              </a:lnSpc>
              <a:spcBef>
                <a:spcPts val="400"/>
              </a:spcBef>
              <a:spcAft>
                <a:spcPts val="0"/>
              </a:spcAft>
              <a:buClr>
                <a:srgbClr val="0000A8"/>
              </a:buClr>
              <a:buSzPts val="2100"/>
              <a:buFont typeface="Arial"/>
              <a:buNone/>
            </a:pPr>
            <a:endParaRPr sz="2100" b="0" i="0" u="none" strike="noStrike" cap="none">
              <a:solidFill>
                <a:schemeClr val="dk1"/>
              </a:solidFill>
              <a:latin typeface="Calibri"/>
              <a:ea typeface="Calibri"/>
              <a:cs typeface="Calibri"/>
              <a:sym typeface="Calibri"/>
            </a:endParaRPr>
          </a:p>
        </p:txBody>
      </p:sp>
      <p:sp>
        <p:nvSpPr>
          <p:cNvPr id="450" name="Google Shape;450;p65"/>
          <p:cNvSpPr/>
          <p:nvPr/>
        </p:nvSpPr>
        <p:spPr>
          <a:xfrm>
            <a:off x="5902037" y="866775"/>
            <a:ext cx="2609700" cy="2562300"/>
          </a:xfrm>
          <a:prstGeom prst="ellipse">
            <a:avLst/>
          </a:prstGeom>
          <a:solidFill>
            <a:srgbClr val="9AE0FF">
              <a:alpha val="4863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p:txBody>
      </p:sp>
      <p:sp>
        <p:nvSpPr>
          <p:cNvPr id="451" name="Google Shape;451;p65"/>
          <p:cNvSpPr txBox="1"/>
          <p:nvPr/>
        </p:nvSpPr>
        <p:spPr>
          <a:xfrm>
            <a:off x="7823705" y="1950244"/>
            <a:ext cx="764400" cy="4386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200">
                <a:solidFill>
                  <a:srgbClr val="000000"/>
                </a:solidFill>
                <a:latin typeface="Arial"/>
                <a:ea typeface="Arial"/>
                <a:cs typeface="Arial"/>
                <a:sym typeface="Arial"/>
              </a:rPr>
              <a:t>radius of</a:t>
            </a:r>
            <a:endParaRPr sz="1100"/>
          </a:p>
          <a:p>
            <a:pPr marL="0" marR="0" lvl="0" indent="0" algn="l" rtl="0">
              <a:spcBef>
                <a:spcPts val="0"/>
              </a:spcBef>
              <a:spcAft>
                <a:spcPts val="0"/>
              </a:spcAft>
              <a:buNone/>
            </a:pPr>
            <a:r>
              <a:rPr lang="en" sz="1200">
                <a:solidFill>
                  <a:srgbClr val="000000"/>
                </a:solidFill>
                <a:latin typeface="Arial"/>
                <a:ea typeface="Arial"/>
                <a:cs typeface="Arial"/>
                <a:sym typeface="Arial"/>
              </a:rPr>
              <a:t>coverage</a:t>
            </a:r>
            <a:endParaRPr sz="1100"/>
          </a:p>
        </p:txBody>
      </p:sp>
      <p:grpSp>
        <p:nvGrpSpPr>
          <p:cNvPr id="452" name="Google Shape;452;p65"/>
          <p:cNvGrpSpPr/>
          <p:nvPr/>
        </p:nvGrpSpPr>
        <p:grpSpPr>
          <a:xfrm>
            <a:off x="6680705" y="1569244"/>
            <a:ext cx="369094" cy="369094"/>
            <a:chOff x="4166" y="3398"/>
            <a:chExt cx="310" cy="310"/>
          </a:xfrm>
        </p:grpSpPr>
        <p:sp>
          <p:nvSpPr>
            <p:cNvPr id="453" name="Google Shape;453;p65"/>
            <p:cNvSpPr/>
            <p:nvPr/>
          </p:nvSpPr>
          <p:spPr>
            <a:xfrm>
              <a:off x="4176" y="3408"/>
              <a:ext cx="300" cy="3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54" name="Google Shape;454;p65"/>
            <p:cNvSpPr txBox="1"/>
            <p:nvPr/>
          </p:nvSpPr>
          <p:spPr>
            <a:xfrm>
              <a:off x="4166" y="339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C</a:t>
              </a:r>
              <a:endParaRPr sz="1100"/>
            </a:p>
          </p:txBody>
        </p:sp>
      </p:grpSp>
      <p:grpSp>
        <p:nvGrpSpPr>
          <p:cNvPr id="455" name="Google Shape;455;p65"/>
          <p:cNvGrpSpPr/>
          <p:nvPr/>
        </p:nvGrpSpPr>
        <p:grpSpPr>
          <a:xfrm>
            <a:off x="7366505" y="2540794"/>
            <a:ext cx="369094" cy="369094"/>
            <a:chOff x="4166" y="3398"/>
            <a:chExt cx="310" cy="310"/>
          </a:xfrm>
        </p:grpSpPr>
        <p:sp>
          <p:nvSpPr>
            <p:cNvPr id="456" name="Google Shape;456;p65"/>
            <p:cNvSpPr/>
            <p:nvPr/>
          </p:nvSpPr>
          <p:spPr>
            <a:xfrm>
              <a:off x="4176" y="3408"/>
              <a:ext cx="300" cy="3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57" name="Google Shape;457;p65"/>
            <p:cNvSpPr txBox="1"/>
            <p:nvPr/>
          </p:nvSpPr>
          <p:spPr>
            <a:xfrm>
              <a:off x="4166" y="339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C</a:t>
              </a:r>
              <a:endParaRPr sz="1100"/>
            </a:p>
          </p:txBody>
        </p:sp>
      </p:grpSp>
      <p:grpSp>
        <p:nvGrpSpPr>
          <p:cNvPr id="458" name="Google Shape;458;p65"/>
          <p:cNvGrpSpPr/>
          <p:nvPr/>
        </p:nvGrpSpPr>
        <p:grpSpPr>
          <a:xfrm>
            <a:off x="6461630" y="2588419"/>
            <a:ext cx="369094" cy="369094"/>
            <a:chOff x="4166" y="3398"/>
            <a:chExt cx="310" cy="310"/>
          </a:xfrm>
        </p:grpSpPr>
        <p:sp>
          <p:nvSpPr>
            <p:cNvPr id="459" name="Google Shape;459;p65"/>
            <p:cNvSpPr/>
            <p:nvPr/>
          </p:nvSpPr>
          <p:spPr>
            <a:xfrm>
              <a:off x="4176" y="3408"/>
              <a:ext cx="300" cy="3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60" name="Google Shape;460;p65"/>
            <p:cNvSpPr txBox="1"/>
            <p:nvPr/>
          </p:nvSpPr>
          <p:spPr>
            <a:xfrm>
              <a:off x="4166" y="339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C</a:t>
              </a:r>
              <a:endParaRPr sz="1100"/>
            </a:p>
          </p:txBody>
        </p:sp>
      </p:grpSp>
      <p:grpSp>
        <p:nvGrpSpPr>
          <p:cNvPr id="461" name="Google Shape;461;p65"/>
          <p:cNvGrpSpPr/>
          <p:nvPr/>
        </p:nvGrpSpPr>
        <p:grpSpPr>
          <a:xfrm>
            <a:off x="7478424" y="1493044"/>
            <a:ext cx="359569" cy="369094"/>
            <a:chOff x="4784" y="2710"/>
            <a:chExt cx="302" cy="310"/>
          </a:xfrm>
        </p:grpSpPr>
        <p:sp>
          <p:nvSpPr>
            <p:cNvPr id="462" name="Google Shape;462;p65"/>
            <p:cNvSpPr/>
            <p:nvPr/>
          </p:nvSpPr>
          <p:spPr>
            <a:xfrm>
              <a:off x="4784" y="2720"/>
              <a:ext cx="300" cy="300"/>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1" i="0" u="none" strike="noStrike" cap="none">
                <a:solidFill>
                  <a:srgbClr val="000000"/>
                </a:solidFill>
                <a:latin typeface="Arial"/>
                <a:ea typeface="Arial"/>
                <a:cs typeface="Arial"/>
                <a:sym typeface="Arial"/>
              </a:endParaRPr>
            </a:p>
          </p:txBody>
        </p:sp>
        <p:sp>
          <p:nvSpPr>
            <p:cNvPr id="463" name="Google Shape;463;p65"/>
            <p:cNvSpPr txBox="1"/>
            <p:nvPr/>
          </p:nvSpPr>
          <p:spPr>
            <a:xfrm>
              <a:off x="4786" y="2710"/>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69696"/>
                </a:buClr>
                <a:buSzPts val="1200"/>
                <a:buFont typeface="Arial"/>
                <a:buNone/>
              </a:pPr>
              <a:r>
                <a:rPr lang="en" sz="1200" b="1" i="0" u="none" strike="noStrike" cap="none">
                  <a:solidFill>
                    <a:srgbClr val="969696"/>
                  </a:solidFill>
                  <a:latin typeface="Arial"/>
                  <a:ea typeface="Arial"/>
                  <a:cs typeface="Arial"/>
                  <a:sym typeface="Arial"/>
                </a:rPr>
                <a:t>P</a:t>
              </a:r>
              <a:endParaRPr sz="1100"/>
            </a:p>
          </p:txBody>
        </p:sp>
      </p:grpSp>
      <p:grpSp>
        <p:nvGrpSpPr>
          <p:cNvPr id="464" name="Google Shape;464;p65"/>
          <p:cNvGrpSpPr/>
          <p:nvPr/>
        </p:nvGrpSpPr>
        <p:grpSpPr>
          <a:xfrm>
            <a:off x="7068849" y="2655094"/>
            <a:ext cx="359569" cy="369094"/>
            <a:chOff x="4784" y="2710"/>
            <a:chExt cx="302" cy="310"/>
          </a:xfrm>
        </p:grpSpPr>
        <p:sp>
          <p:nvSpPr>
            <p:cNvPr id="465" name="Google Shape;465;p65"/>
            <p:cNvSpPr/>
            <p:nvPr/>
          </p:nvSpPr>
          <p:spPr>
            <a:xfrm>
              <a:off x="4784" y="2720"/>
              <a:ext cx="300" cy="300"/>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1" i="0" u="none" strike="noStrike" cap="none">
                <a:solidFill>
                  <a:srgbClr val="000000"/>
                </a:solidFill>
                <a:latin typeface="Arial"/>
                <a:ea typeface="Arial"/>
                <a:cs typeface="Arial"/>
                <a:sym typeface="Arial"/>
              </a:endParaRPr>
            </a:p>
          </p:txBody>
        </p:sp>
        <p:sp>
          <p:nvSpPr>
            <p:cNvPr id="466" name="Google Shape;466;p65"/>
            <p:cNvSpPr txBox="1"/>
            <p:nvPr/>
          </p:nvSpPr>
          <p:spPr>
            <a:xfrm>
              <a:off x="4786" y="2710"/>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69696"/>
                </a:buClr>
                <a:buSzPts val="1200"/>
                <a:buFont typeface="Arial"/>
                <a:buNone/>
              </a:pPr>
              <a:r>
                <a:rPr lang="en" sz="1200" b="1" i="0" u="none" strike="noStrike" cap="none">
                  <a:solidFill>
                    <a:srgbClr val="969696"/>
                  </a:solidFill>
                  <a:latin typeface="Arial"/>
                  <a:ea typeface="Arial"/>
                  <a:cs typeface="Arial"/>
                  <a:sym typeface="Arial"/>
                </a:rPr>
                <a:t>P</a:t>
              </a:r>
              <a:endParaRPr sz="1100"/>
            </a:p>
          </p:txBody>
        </p:sp>
      </p:grpSp>
      <p:grpSp>
        <p:nvGrpSpPr>
          <p:cNvPr id="467" name="Google Shape;467;p65"/>
          <p:cNvGrpSpPr/>
          <p:nvPr/>
        </p:nvGrpSpPr>
        <p:grpSpPr>
          <a:xfrm>
            <a:off x="6859299" y="1874044"/>
            <a:ext cx="359569" cy="369094"/>
            <a:chOff x="4784" y="2710"/>
            <a:chExt cx="302" cy="310"/>
          </a:xfrm>
        </p:grpSpPr>
        <p:sp>
          <p:nvSpPr>
            <p:cNvPr id="468" name="Google Shape;468;p65"/>
            <p:cNvSpPr/>
            <p:nvPr/>
          </p:nvSpPr>
          <p:spPr>
            <a:xfrm>
              <a:off x="4784" y="2720"/>
              <a:ext cx="300" cy="300"/>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1" i="0" u="none" strike="noStrike" cap="none">
                <a:solidFill>
                  <a:srgbClr val="000000"/>
                </a:solidFill>
                <a:latin typeface="Arial"/>
                <a:ea typeface="Arial"/>
                <a:cs typeface="Arial"/>
                <a:sym typeface="Arial"/>
              </a:endParaRPr>
            </a:p>
          </p:txBody>
        </p:sp>
        <p:sp>
          <p:nvSpPr>
            <p:cNvPr id="469" name="Google Shape;469;p65"/>
            <p:cNvSpPr txBox="1"/>
            <p:nvPr/>
          </p:nvSpPr>
          <p:spPr>
            <a:xfrm>
              <a:off x="4786" y="2710"/>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69696"/>
                </a:buClr>
                <a:buSzPts val="1200"/>
                <a:buFont typeface="Arial"/>
                <a:buNone/>
              </a:pPr>
              <a:r>
                <a:rPr lang="en" sz="1200" b="1" i="0" u="none" strike="noStrike" cap="none">
                  <a:solidFill>
                    <a:srgbClr val="969696"/>
                  </a:solidFill>
                  <a:latin typeface="Arial"/>
                  <a:ea typeface="Arial"/>
                  <a:cs typeface="Arial"/>
                  <a:sym typeface="Arial"/>
                </a:rPr>
                <a:t>P</a:t>
              </a:r>
              <a:endParaRPr sz="1100"/>
            </a:p>
          </p:txBody>
        </p:sp>
      </p:grpSp>
      <p:grpSp>
        <p:nvGrpSpPr>
          <p:cNvPr id="470" name="Google Shape;470;p65"/>
          <p:cNvGrpSpPr/>
          <p:nvPr/>
        </p:nvGrpSpPr>
        <p:grpSpPr>
          <a:xfrm>
            <a:off x="7849899" y="2521744"/>
            <a:ext cx="359569" cy="369094"/>
            <a:chOff x="4784" y="2710"/>
            <a:chExt cx="302" cy="310"/>
          </a:xfrm>
        </p:grpSpPr>
        <p:sp>
          <p:nvSpPr>
            <p:cNvPr id="471" name="Google Shape;471;p65"/>
            <p:cNvSpPr/>
            <p:nvPr/>
          </p:nvSpPr>
          <p:spPr>
            <a:xfrm>
              <a:off x="4784" y="2720"/>
              <a:ext cx="300" cy="300"/>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200"/>
                <a:buFont typeface="Calibri"/>
                <a:buNone/>
              </a:pPr>
              <a:endParaRPr sz="1200" b="1" i="0" u="none" strike="noStrike" cap="none">
                <a:solidFill>
                  <a:srgbClr val="000000"/>
                </a:solidFill>
                <a:latin typeface="Arial"/>
                <a:ea typeface="Arial"/>
                <a:cs typeface="Arial"/>
                <a:sym typeface="Arial"/>
              </a:endParaRPr>
            </a:p>
          </p:txBody>
        </p:sp>
        <p:sp>
          <p:nvSpPr>
            <p:cNvPr id="472" name="Google Shape;472;p65"/>
            <p:cNvSpPr txBox="1"/>
            <p:nvPr/>
          </p:nvSpPr>
          <p:spPr>
            <a:xfrm>
              <a:off x="4786" y="2710"/>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69696"/>
                </a:buClr>
                <a:buSzPts val="1200"/>
                <a:buFont typeface="Arial"/>
                <a:buNone/>
              </a:pPr>
              <a:r>
                <a:rPr lang="en" sz="1200" b="1" i="0" u="none" strike="noStrike" cap="none">
                  <a:solidFill>
                    <a:srgbClr val="969696"/>
                  </a:solidFill>
                  <a:latin typeface="Arial"/>
                  <a:ea typeface="Arial"/>
                  <a:cs typeface="Arial"/>
                  <a:sym typeface="Arial"/>
                </a:rPr>
                <a:t>P</a:t>
              </a:r>
              <a:endParaRPr sz="1100"/>
            </a:p>
          </p:txBody>
        </p:sp>
      </p:grpSp>
      <p:grpSp>
        <p:nvGrpSpPr>
          <p:cNvPr id="473" name="Google Shape;473;p65"/>
          <p:cNvGrpSpPr/>
          <p:nvPr/>
        </p:nvGrpSpPr>
        <p:grpSpPr>
          <a:xfrm>
            <a:off x="6404481" y="3474245"/>
            <a:ext cx="2444353" cy="1071563"/>
            <a:chOff x="4270" y="2826"/>
            <a:chExt cx="2053" cy="900"/>
          </a:xfrm>
        </p:grpSpPr>
        <p:grpSp>
          <p:nvGrpSpPr>
            <p:cNvPr id="474" name="Google Shape;474;p65"/>
            <p:cNvGrpSpPr/>
            <p:nvPr/>
          </p:nvGrpSpPr>
          <p:grpSpPr>
            <a:xfrm>
              <a:off x="4270" y="2878"/>
              <a:ext cx="318" cy="310"/>
              <a:chOff x="1334" y="2718"/>
              <a:chExt cx="318" cy="310"/>
            </a:xfrm>
          </p:grpSpPr>
          <p:sp>
            <p:nvSpPr>
              <p:cNvPr id="475" name="Google Shape;475;p65"/>
              <p:cNvSpPr/>
              <p:nvPr/>
            </p:nvSpPr>
            <p:spPr>
              <a:xfrm>
                <a:off x="1352" y="2728"/>
                <a:ext cx="300" cy="300"/>
              </a:xfrm>
              <a:prstGeom prst="ellipse">
                <a:avLst/>
              </a:prstGeom>
              <a:solidFill>
                <a:srgbClr val="3333CC"/>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76" name="Google Shape;476;p65"/>
              <p:cNvSpPr txBox="1"/>
              <p:nvPr/>
            </p:nvSpPr>
            <p:spPr>
              <a:xfrm>
                <a:off x="1334" y="271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M</a:t>
                </a:r>
                <a:endParaRPr sz="1100"/>
              </a:p>
            </p:txBody>
          </p:sp>
        </p:grpSp>
        <p:grpSp>
          <p:nvGrpSpPr>
            <p:cNvPr id="477" name="Google Shape;477;p65"/>
            <p:cNvGrpSpPr/>
            <p:nvPr/>
          </p:nvGrpSpPr>
          <p:grpSpPr>
            <a:xfrm>
              <a:off x="4294" y="3166"/>
              <a:ext cx="310" cy="310"/>
              <a:chOff x="4166" y="3398"/>
              <a:chExt cx="310" cy="310"/>
            </a:xfrm>
          </p:grpSpPr>
          <p:sp>
            <p:nvSpPr>
              <p:cNvPr id="478" name="Google Shape;478;p65"/>
              <p:cNvSpPr/>
              <p:nvPr/>
            </p:nvSpPr>
            <p:spPr>
              <a:xfrm>
                <a:off x="4176" y="3408"/>
                <a:ext cx="300" cy="300"/>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79" name="Google Shape;479;p65"/>
              <p:cNvSpPr txBox="1"/>
              <p:nvPr/>
            </p:nvSpPr>
            <p:spPr>
              <a:xfrm>
                <a:off x="4166" y="339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C</a:t>
                </a:r>
                <a:endParaRPr sz="1100"/>
              </a:p>
            </p:txBody>
          </p:sp>
        </p:grpSp>
        <p:sp>
          <p:nvSpPr>
            <p:cNvPr id="480" name="Google Shape;480;p65"/>
            <p:cNvSpPr txBox="1"/>
            <p:nvPr/>
          </p:nvSpPr>
          <p:spPr>
            <a:xfrm>
              <a:off x="4523" y="2826"/>
              <a:ext cx="1800" cy="900"/>
            </a:xfrm>
            <a:prstGeom prst="rect">
              <a:avLst/>
            </a:prstGeom>
            <a:noFill/>
            <a:ln>
              <a:noFill/>
            </a:ln>
          </p:spPr>
          <p:txBody>
            <a:bodyPr spcFirstLastPara="1" wrap="square" lIns="68575" tIns="34275" rIns="68575" bIns="34275"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master device</a:t>
              </a:r>
              <a:endParaRPr sz="1100"/>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client device</a:t>
              </a:r>
              <a:endParaRPr sz="1100"/>
            </a:p>
            <a:p>
              <a:pPr marL="0" marR="0" lvl="0" indent="0" algn="l" rtl="0">
                <a:lnSpc>
                  <a:spcPct val="15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parked device (inactive)</a:t>
              </a:r>
              <a:endParaRPr sz="1100"/>
            </a:p>
          </p:txBody>
        </p:sp>
        <p:grpSp>
          <p:nvGrpSpPr>
            <p:cNvPr id="481" name="Google Shape;481;p65"/>
            <p:cNvGrpSpPr/>
            <p:nvPr/>
          </p:nvGrpSpPr>
          <p:grpSpPr>
            <a:xfrm>
              <a:off x="4292" y="3398"/>
              <a:ext cx="302" cy="310"/>
              <a:chOff x="4784" y="2710"/>
              <a:chExt cx="302" cy="310"/>
            </a:xfrm>
          </p:grpSpPr>
          <p:sp>
            <p:nvSpPr>
              <p:cNvPr id="482" name="Google Shape;482;p65"/>
              <p:cNvSpPr/>
              <p:nvPr/>
            </p:nvSpPr>
            <p:spPr>
              <a:xfrm>
                <a:off x="4784" y="2720"/>
                <a:ext cx="300" cy="300"/>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1" i="0" u="none" strike="noStrike" cap="none">
                  <a:solidFill>
                    <a:srgbClr val="000000"/>
                  </a:solidFill>
                  <a:latin typeface="Arial"/>
                  <a:ea typeface="Arial"/>
                  <a:cs typeface="Arial"/>
                  <a:sym typeface="Arial"/>
                </a:endParaRPr>
              </a:p>
            </p:txBody>
          </p:sp>
          <p:sp>
            <p:nvSpPr>
              <p:cNvPr id="483" name="Google Shape;483;p65"/>
              <p:cNvSpPr txBox="1"/>
              <p:nvPr/>
            </p:nvSpPr>
            <p:spPr>
              <a:xfrm>
                <a:off x="4786" y="2710"/>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969696"/>
                  </a:buClr>
                  <a:buSzPts val="1200"/>
                  <a:buFont typeface="Arial"/>
                  <a:buNone/>
                </a:pPr>
                <a:r>
                  <a:rPr lang="en" sz="1200" b="1" i="0" u="none" strike="noStrike" cap="none">
                    <a:solidFill>
                      <a:srgbClr val="969696"/>
                    </a:solidFill>
                    <a:latin typeface="Arial"/>
                    <a:ea typeface="Arial"/>
                    <a:cs typeface="Arial"/>
                    <a:sym typeface="Arial"/>
                  </a:rPr>
                  <a:t>P</a:t>
                </a:r>
                <a:endParaRPr sz="1100"/>
              </a:p>
            </p:txBody>
          </p:sp>
        </p:grpSp>
      </p:grpSp>
      <p:cxnSp>
        <p:nvCxnSpPr>
          <p:cNvPr id="484" name="Google Shape;484;p65"/>
          <p:cNvCxnSpPr>
            <a:stCxn id="450" idx="2"/>
            <a:endCxn id="451" idx="3"/>
          </p:cNvCxnSpPr>
          <p:nvPr/>
        </p:nvCxnSpPr>
        <p:spPr>
          <a:xfrm>
            <a:off x="5902037" y="2147925"/>
            <a:ext cx="2686200" cy="21600"/>
          </a:xfrm>
          <a:prstGeom prst="straightConnector1">
            <a:avLst/>
          </a:prstGeom>
          <a:noFill/>
          <a:ln w="12700" cap="flat" cmpd="sng">
            <a:solidFill>
              <a:srgbClr val="011199"/>
            </a:solidFill>
            <a:prstDash val="solid"/>
            <a:miter lim="800000"/>
            <a:headEnd type="triangle" w="med" len="med"/>
            <a:tailEnd type="triangle" w="med" len="med"/>
          </a:ln>
        </p:spPr>
      </p:cxnSp>
      <p:grpSp>
        <p:nvGrpSpPr>
          <p:cNvPr id="485" name="Google Shape;485;p65"/>
          <p:cNvGrpSpPr/>
          <p:nvPr/>
        </p:nvGrpSpPr>
        <p:grpSpPr>
          <a:xfrm>
            <a:off x="7099805" y="2045494"/>
            <a:ext cx="378619" cy="369094"/>
            <a:chOff x="1334" y="2718"/>
            <a:chExt cx="318" cy="310"/>
          </a:xfrm>
        </p:grpSpPr>
        <p:sp>
          <p:nvSpPr>
            <p:cNvPr id="486" name="Google Shape;486;p65"/>
            <p:cNvSpPr/>
            <p:nvPr/>
          </p:nvSpPr>
          <p:spPr>
            <a:xfrm>
              <a:off x="1352" y="2728"/>
              <a:ext cx="300" cy="300"/>
            </a:xfrm>
            <a:prstGeom prst="ellipse">
              <a:avLst/>
            </a:prstGeom>
            <a:solidFill>
              <a:srgbClr val="3333CC"/>
            </a:solidFill>
            <a:ln w="9525" cap="flat" cmpd="sng">
              <a:solidFill>
                <a:srgbClr val="000000"/>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rgbClr val="000000"/>
                </a:solidFill>
                <a:latin typeface="Arial"/>
                <a:ea typeface="Arial"/>
                <a:cs typeface="Arial"/>
                <a:sym typeface="Arial"/>
              </a:endParaRPr>
            </a:p>
          </p:txBody>
        </p:sp>
        <p:sp>
          <p:nvSpPr>
            <p:cNvPr id="487" name="Google Shape;487;p65"/>
            <p:cNvSpPr txBox="1"/>
            <p:nvPr/>
          </p:nvSpPr>
          <p:spPr>
            <a:xfrm>
              <a:off x="1334" y="2718"/>
              <a:ext cx="300" cy="300"/>
            </a:xfrm>
            <a:prstGeom prst="rect">
              <a:avLst/>
            </a:prstGeom>
            <a:noFill/>
            <a:ln>
              <a:noFill/>
            </a:ln>
          </p:spPr>
          <p:txBody>
            <a:bodyPr spcFirstLastPara="1" wrap="square" lIns="68575" tIns="34275" rIns="68575" bIns="34275" anchor="t" anchorCtr="0">
              <a:spAutoFit/>
            </a:bodyPr>
            <a:lstStyle/>
            <a:p>
              <a:pPr marL="0" marR="0" lvl="0" indent="0" algn="l" rtl="0">
                <a:lnSpc>
                  <a:spcPct val="100000"/>
                </a:lnSpc>
                <a:spcBef>
                  <a:spcPts val="0"/>
                </a:spcBef>
                <a:spcAft>
                  <a:spcPts val="0"/>
                </a:spcAft>
                <a:buClr>
                  <a:srgbClr val="FFFFFF"/>
                </a:buClr>
                <a:buSzPts val="1200"/>
                <a:buFont typeface="Arial"/>
                <a:buNone/>
              </a:pPr>
              <a:r>
                <a:rPr lang="en" sz="1200" b="1" i="0" u="none" strike="noStrike" cap="none">
                  <a:solidFill>
                    <a:srgbClr val="FFFFFF"/>
                  </a:solidFill>
                  <a:latin typeface="Arial"/>
                  <a:ea typeface="Arial"/>
                  <a:cs typeface="Arial"/>
                  <a:sym typeface="Arial"/>
                </a:rPr>
                <a:t>M</a:t>
              </a:r>
              <a:endParaRPr sz="110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6"/>
          <p:cNvSpPr txBox="1">
            <a:spLocks noGrp="1"/>
          </p:cNvSpPr>
          <p:nvPr>
            <p:ph type="body" idx="1"/>
          </p:nvPr>
        </p:nvSpPr>
        <p:spPr>
          <a:xfrm>
            <a:off x="628650" y="1293020"/>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dirty="0"/>
              <a:t>40 Channels with 2MHz Spacing for Frequency hopping</a:t>
            </a:r>
            <a:endParaRPr dirty="0"/>
          </a:p>
          <a:p>
            <a:pPr marL="177800" lvl="0" indent="-171450" algn="l" rtl="0">
              <a:lnSpc>
                <a:spcPct val="90000"/>
              </a:lnSpc>
              <a:spcBef>
                <a:spcPts val="800"/>
              </a:spcBef>
              <a:spcAft>
                <a:spcPts val="0"/>
              </a:spcAft>
              <a:buClr>
                <a:schemeClr val="dk1"/>
              </a:buClr>
              <a:buSzPts val="2100"/>
              <a:buChar char="●"/>
            </a:pPr>
            <a:r>
              <a:rPr lang="en" dirty="0"/>
              <a:t>3 channels reserved for advertising and 37 channels for data</a:t>
            </a:r>
            <a:endParaRPr dirty="0"/>
          </a:p>
          <a:p>
            <a:pPr marL="177800" lvl="0" indent="-171450" algn="l" rtl="0">
              <a:lnSpc>
                <a:spcPct val="90000"/>
              </a:lnSpc>
              <a:spcBef>
                <a:spcPts val="800"/>
              </a:spcBef>
              <a:spcAft>
                <a:spcPts val="0"/>
              </a:spcAft>
              <a:buClr>
                <a:schemeClr val="dk1"/>
              </a:buClr>
              <a:buSzPts val="2100"/>
              <a:buChar char="●"/>
            </a:pPr>
            <a:r>
              <a:rPr lang="en" dirty="0"/>
              <a:t>Advertising channels specially selected to avoid WiFi interference</a:t>
            </a:r>
            <a:endParaRPr dirty="0"/>
          </a:p>
          <a:p>
            <a:pPr marL="177800" lvl="0" indent="-38100" algn="l" rtl="0">
              <a:lnSpc>
                <a:spcPct val="90000"/>
              </a:lnSpc>
              <a:spcBef>
                <a:spcPts val="800"/>
              </a:spcBef>
              <a:spcAft>
                <a:spcPts val="0"/>
              </a:spcAft>
              <a:buClr>
                <a:schemeClr val="dk1"/>
              </a:buClr>
              <a:buSzPts val="2100"/>
              <a:buNone/>
            </a:pPr>
            <a:endParaRPr dirty="0"/>
          </a:p>
          <a:p>
            <a:pPr marL="177800" lvl="0" indent="-38100" algn="l" rtl="0">
              <a:lnSpc>
                <a:spcPct val="90000"/>
              </a:lnSpc>
              <a:spcBef>
                <a:spcPts val="800"/>
              </a:spcBef>
              <a:spcAft>
                <a:spcPts val="0"/>
              </a:spcAft>
              <a:buClr>
                <a:schemeClr val="dk1"/>
              </a:buClr>
              <a:buSzPts val="2100"/>
              <a:buNone/>
            </a:pPr>
            <a:endParaRPr dirty="0"/>
          </a:p>
          <a:p>
            <a:pPr marL="177800" lvl="0" indent="-171450" algn="l" rtl="0">
              <a:lnSpc>
                <a:spcPct val="90000"/>
              </a:lnSpc>
              <a:spcBef>
                <a:spcPts val="800"/>
              </a:spcBef>
              <a:spcAft>
                <a:spcPts val="0"/>
              </a:spcAft>
              <a:buClr>
                <a:schemeClr val="dk1"/>
              </a:buClr>
              <a:buSzPts val="2100"/>
              <a:buChar char="●"/>
            </a:pPr>
            <a:r>
              <a:rPr lang="en" dirty="0"/>
              <a:t>Two device types: peripherals and central</a:t>
            </a:r>
            <a:endParaRPr dirty="0"/>
          </a:p>
          <a:p>
            <a:pPr marL="520700" lvl="1" indent="-177800" algn="l" rtl="0">
              <a:lnSpc>
                <a:spcPct val="90000"/>
              </a:lnSpc>
              <a:spcBef>
                <a:spcPts val="400"/>
              </a:spcBef>
              <a:spcAft>
                <a:spcPts val="0"/>
              </a:spcAft>
              <a:buClr>
                <a:schemeClr val="dk1"/>
              </a:buClr>
              <a:buSzPts val="1800"/>
              <a:buChar char="○"/>
            </a:pPr>
            <a:r>
              <a:rPr lang="en" dirty="0"/>
              <a:t>Non-connectable advertising: Broadcast data</a:t>
            </a:r>
            <a:endParaRPr dirty="0"/>
          </a:p>
          <a:p>
            <a:pPr marL="520700" lvl="1" indent="-177800" algn="l" rtl="0">
              <a:lnSpc>
                <a:spcPct val="90000"/>
              </a:lnSpc>
              <a:spcBef>
                <a:spcPts val="400"/>
              </a:spcBef>
              <a:spcAft>
                <a:spcPts val="0"/>
              </a:spcAft>
              <a:buClr>
                <a:schemeClr val="dk1"/>
              </a:buClr>
              <a:buSzPts val="1800"/>
              <a:buChar char="○"/>
            </a:pPr>
            <a:r>
              <a:rPr lang="en" dirty="0"/>
              <a:t>Discoverable advertising: send data without connection (per request)</a:t>
            </a:r>
            <a:endParaRPr dirty="0"/>
          </a:p>
          <a:p>
            <a:pPr marL="520700" lvl="1" indent="-177800" algn="l" rtl="0">
              <a:lnSpc>
                <a:spcPct val="90000"/>
              </a:lnSpc>
              <a:spcBef>
                <a:spcPts val="400"/>
              </a:spcBef>
              <a:spcAft>
                <a:spcPts val="1200"/>
              </a:spcAft>
              <a:buClr>
                <a:schemeClr val="dk1"/>
              </a:buClr>
              <a:buSzPts val="1800"/>
              <a:buChar char="○"/>
            </a:pPr>
            <a:r>
              <a:rPr lang="en" dirty="0"/>
              <a:t>Implementation: generic attribute profile (each attribute has a 16bit UUID)</a:t>
            </a:r>
            <a:endParaRPr dirty="0"/>
          </a:p>
        </p:txBody>
      </p:sp>
      <p:sp>
        <p:nvSpPr>
          <p:cNvPr id="494" name="Google Shape;494;p66"/>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Bluetooth Low Energy (BT4.x, 5.x)</a:t>
            </a:r>
            <a:endParaRPr/>
          </a:p>
        </p:txBody>
      </p:sp>
      <p:pic>
        <p:nvPicPr>
          <p:cNvPr id="495" name="Google Shape;495;p66"/>
          <p:cNvPicPr preferRelativeResize="0"/>
          <p:nvPr/>
        </p:nvPicPr>
        <p:blipFill rotWithShape="1">
          <a:blip r:embed="rId3">
            <a:alphaModFix/>
          </a:blip>
          <a:srcRect/>
          <a:stretch/>
        </p:blipFill>
        <p:spPr>
          <a:xfrm>
            <a:off x="1052051" y="2408142"/>
            <a:ext cx="7463299" cy="65952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67"/>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1200"/>
              </a:spcAft>
              <a:buClr>
                <a:schemeClr val="dk1"/>
              </a:buClr>
              <a:buSzPts val="2100"/>
              <a:buChar char="●"/>
            </a:pPr>
            <a:r>
              <a:rPr lang="en"/>
              <a:t>LoRa: Long Range…</a:t>
            </a:r>
            <a:endParaRPr/>
          </a:p>
        </p:txBody>
      </p:sp>
      <p:sp>
        <p:nvSpPr>
          <p:cNvPr id="501" name="Google Shape;501;p67"/>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117857"/>
              <a:buFont typeface="Calibri"/>
              <a:buNone/>
            </a:pPr>
            <a:r>
              <a:rPr lang="en"/>
              <a:t>LoRa, the most popular LPWAN Tech</a:t>
            </a:r>
            <a:endParaRPr/>
          </a:p>
        </p:txBody>
      </p:sp>
      <p:sp>
        <p:nvSpPr>
          <p:cNvPr id="502" name="Google Shape;502;p67"/>
          <p:cNvSpPr/>
          <p:nvPr/>
        </p:nvSpPr>
        <p:spPr>
          <a:xfrm>
            <a:off x="1191387" y="3940349"/>
            <a:ext cx="1673400" cy="5259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9 miles</a:t>
            </a:r>
            <a:endParaRPr sz="1100"/>
          </a:p>
        </p:txBody>
      </p:sp>
      <p:sp>
        <p:nvSpPr>
          <p:cNvPr id="503" name="Google Shape;503;p67"/>
          <p:cNvSpPr/>
          <p:nvPr/>
        </p:nvSpPr>
        <p:spPr>
          <a:xfrm>
            <a:off x="3875532" y="3940349"/>
            <a:ext cx="1673400" cy="5259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50 kbps</a:t>
            </a:r>
            <a:endParaRPr sz="1400">
              <a:solidFill>
                <a:schemeClr val="lt1"/>
              </a:solidFill>
              <a:latin typeface="Calibri"/>
              <a:ea typeface="Calibri"/>
              <a:cs typeface="Calibri"/>
              <a:sym typeface="Calibri"/>
            </a:endParaRPr>
          </a:p>
        </p:txBody>
      </p:sp>
      <p:sp>
        <p:nvSpPr>
          <p:cNvPr id="504" name="Google Shape;504;p67"/>
          <p:cNvSpPr/>
          <p:nvPr/>
        </p:nvSpPr>
        <p:spPr>
          <a:xfrm>
            <a:off x="6400800" y="3940349"/>
            <a:ext cx="1673400" cy="5259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400">
                <a:solidFill>
                  <a:schemeClr val="lt1"/>
                </a:solidFill>
                <a:latin typeface="Calibri"/>
                <a:ea typeface="Calibri"/>
                <a:cs typeface="Calibri"/>
                <a:sym typeface="Calibri"/>
              </a:rPr>
              <a:t>10 years</a:t>
            </a:r>
            <a:endParaRPr sz="1100"/>
          </a:p>
        </p:txBody>
      </p:sp>
      <p:pic>
        <p:nvPicPr>
          <p:cNvPr id="505" name="Google Shape;505;p67"/>
          <p:cNvPicPr preferRelativeResize="0"/>
          <p:nvPr/>
        </p:nvPicPr>
        <p:blipFill rotWithShape="1">
          <a:blip r:embed="rId3">
            <a:alphaModFix/>
          </a:blip>
          <a:srcRect/>
          <a:stretch/>
        </p:blipFill>
        <p:spPr>
          <a:xfrm>
            <a:off x="1069848" y="2029315"/>
            <a:ext cx="1916430" cy="1636715"/>
          </a:xfrm>
          <a:prstGeom prst="rect">
            <a:avLst/>
          </a:prstGeom>
          <a:noFill/>
          <a:ln>
            <a:noFill/>
          </a:ln>
        </p:spPr>
      </p:pic>
      <p:pic>
        <p:nvPicPr>
          <p:cNvPr id="506" name="Google Shape;506;p67"/>
          <p:cNvPicPr preferRelativeResize="0"/>
          <p:nvPr/>
        </p:nvPicPr>
        <p:blipFill rotWithShape="1">
          <a:blip r:embed="rId4">
            <a:alphaModFix/>
          </a:blip>
          <a:srcRect/>
          <a:stretch/>
        </p:blipFill>
        <p:spPr>
          <a:xfrm>
            <a:off x="6438138" y="2155745"/>
            <a:ext cx="1510284" cy="1510284"/>
          </a:xfrm>
          <a:prstGeom prst="rect">
            <a:avLst/>
          </a:prstGeom>
          <a:noFill/>
          <a:ln>
            <a:noFill/>
          </a:ln>
        </p:spPr>
      </p:pic>
      <p:pic>
        <p:nvPicPr>
          <p:cNvPr id="507" name="Google Shape;507;p67"/>
          <p:cNvPicPr preferRelativeResize="0"/>
          <p:nvPr/>
        </p:nvPicPr>
        <p:blipFill rotWithShape="1">
          <a:blip r:embed="rId5">
            <a:alphaModFix/>
          </a:blip>
          <a:srcRect/>
          <a:stretch/>
        </p:blipFill>
        <p:spPr>
          <a:xfrm>
            <a:off x="3761916" y="2039765"/>
            <a:ext cx="1900585" cy="1900585"/>
          </a:xfrm>
          <a:prstGeom prst="rect">
            <a:avLst/>
          </a:prstGeom>
          <a:noFill/>
          <a:ln>
            <a:noFill/>
          </a:ln>
        </p:spPr>
      </p:pic>
      <p:pic>
        <p:nvPicPr>
          <p:cNvPr id="508" name="Google Shape;508;p67" descr="LoRa software building blocks for IoT development and deployments"/>
          <p:cNvPicPr preferRelativeResize="0"/>
          <p:nvPr/>
        </p:nvPicPr>
        <p:blipFill rotWithShape="1">
          <a:blip r:embed="rId6">
            <a:alphaModFix/>
          </a:blip>
          <a:srcRect/>
          <a:stretch/>
        </p:blipFill>
        <p:spPr>
          <a:xfrm>
            <a:off x="7350295" y="211022"/>
            <a:ext cx="926654" cy="9266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68"/>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1200"/>
              </a:spcAft>
              <a:buClr>
                <a:schemeClr val="dk1"/>
              </a:buClr>
              <a:buSzPts val="2100"/>
              <a:buChar char="●"/>
            </a:pPr>
            <a:r>
              <a:rPr lang="en"/>
              <a:t>Multi-access Control: Pure Aloha</a:t>
            </a:r>
            <a:endParaRPr/>
          </a:p>
        </p:txBody>
      </p:sp>
      <p:sp>
        <p:nvSpPr>
          <p:cNvPr id="515" name="Google Shape;515;p68"/>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Overview of LoRa</a:t>
            </a:r>
            <a:endParaRPr/>
          </a:p>
        </p:txBody>
      </p:sp>
      <p:pic>
        <p:nvPicPr>
          <p:cNvPr id="516" name="Google Shape;516;p68"/>
          <p:cNvPicPr preferRelativeResize="0"/>
          <p:nvPr/>
        </p:nvPicPr>
        <p:blipFill rotWithShape="1">
          <a:blip r:embed="rId3">
            <a:alphaModFix/>
          </a:blip>
          <a:srcRect/>
          <a:stretch/>
        </p:blipFill>
        <p:spPr>
          <a:xfrm>
            <a:off x="352269" y="2792442"/>
            <a:ext cx="4836647" cy="2012192"/>
          </a:xfrm>
          <a:prstGeom prst="rect">
            <a:avLst/>
          </a:prstGeom>
          <a:noFill/>
          <a:ln>
            <a:noFill/>
          </a:ln>
        </p:spPr>
      </p:pic>
      <p:pic>
        <p:nvPicPr>
          <p:cNvPr id="517" name="Google Shape;517;p68" descr="Deploy a Basics Station The Things Network LoRa gateway with balena"/>
          <p:cNvPicPr preferRelativeResize="0"/>
          <p:nvPr/>
        </p:nvPicPr>
        <p:blipFill rotWithShape="1">
          <a:blip r:embed="rId4">
            <a:alphaModFix/>
          </a:blip>
          <a:srcRect/>
          <a:stretch/>
        </p:blipFill>
        <p:spPr>
          <a:xfrm>
            <a:off x="4744618" y="392355"/>
            <a:ext cx="4175292" cy="2184960"/>
          </a:xfrm>
          <a:prstGeom prst="rect">
            <a:avLst/>
          </a:prstGeom>
          <a:noFill/>
          <a:ln>
            <a:noFill/>
          </a:ln>
        </p:spPr>
      </p:pic>
      <p:pic>
        <p:nvPicPr>
          <p:cNvPr id="518" name="Google Shape;518;p68"/>
          <p:cNvPicPr preferRelativeResize="0"/>
          <p:nvPr/>
        </p:nvPicPr>
        <p:blipFill rotWithShape="1">
          <a:blip r:embed="rId5">
            <a:alphaModFix/>
          </a:blip>
          <a:srcRect/>
          <a:stretch/>
        </p:blipFill>
        <p:spPr>
          <a:xfrm>
            <a:off x="5745705" y="2827519"/>
            <a:ext cx="2910176" cy="19598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IoT Protocols</a:t>
            </a:r>
            <a:endParaRPr/>
          </a:p>
        </p:txBody>
      </p:sp>
      <p:sp>
        <p:nvSpPr>
          <p:cNvPr id="524" name="Google Shape;524;p6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MQTT: </a:t>
            </a:r>
            <a:r>
              <a:rPr lang="en" sz="1400">
                <a:solidFill>
                  <a:srgbClr val="222222"/>
                </a:solidFill>
                <a:latin typeface="arial"/>
                <a:ea typeface="arial"/>
                <a:cs typeface="arial"/>
                <a:sym typeface="arial"/>
              </a:rPr>
              <a:t>Message Queuing Telemetry Transport</a:t>
            </a:r>
            <a:endParaRPr/>
          </a:p>
          <a:p>
            <a:pPr marL="520700" lvl="1" indent="-177800" algn="l" rtl="0">
              <a:lnSpc>
                <a:spcPct val="90000"/>
              </a:lnSpc>
              <a:spcBef>
                <a:spcPts val="400"/>
              </a:spcBef>
              <a:spcAft>
                <a:spcPts val="0"/>
              </a:spcAft>
              <a:buClr>
                <a:srgbClr val="222222"/>
              </a:buClr>
              <a:buSzPts val="1800"/>
              <a:buChar char="○"/>
            </a:pPr>
            <a:r>
              <a:rPr lang="en" i="0">
                <a:solidFill>
                  <a:srgbClr val="222222"/>
                </a:solidFill>
                <a:latin typeface="arial"/>
                <a:ea typeface="arial"/>
                <a:cs typeface="arial"/>
                <a:sym typeface="arial"/>
              </a:rPr>
              <a:t>Publish, </a:t>
            </a:r>
            <a:r>
              <a:rPr lang="en">
                <a:solidFill>
                  <a:srgbClr val="222222"/>
                </a:solidFill>
                <a:latin typeface="arial"/>
                <a:ea typeface="arial"/>
                <a:cs typeface="arial"/>
                <a:sym typeface="arial"/>
              </a:rPr>
              <a:t>Subscribe (pub/sub)</a:t>
            </a:r>
            <a:endParaRPr/>
          </a:p>
          <a:p>
            <a:pPr marL="520700" lvl="1" indent="-177800" algn="l" rtl="0">
              <a:lnSpc>
                <a:spcPct val="90000"/>
              </a:lnSpc>
              <a:spcBef>
                <a:spcPts val="400"/>
              </a:spcBef>
              <a:spcAft>
                <a:spcPts val="1200"/>
              </a:spcAft>
              <a:buClr>
                <a:srgbClr val="222222"/>
              </a:buClr>
              <a:buSzPts val="1800"/>
              <a:buChar char="○"/>
            </a:pPr>
            <a:r>
              <a:rPr lang="en">
                <a:solidFill>
                  <a:srgbClr val="222222"/>
                </a:solidFill>
                <a:latin typeface="arial"/>
                <a:ea typeface="arial"/>
                <a:cs typeface="arial"/>
                <a:sym typeface="arial"/>
              </a:rPr>
              <a:t>Lightweight (based on TCP)</a:t>
            </a:r>
            <a:endParaRPr/>
          </a:p>
        </p:txBody>
      </p:sp>
      <p:pic>
        <p:nvPicPr>
          <p:cNvPr id="525" name="Google Shape;525;p69" descr="MQTT: publish / subscribe architecture"/>
          <p:cNvPicPr preferRelativeResize="0"/>
          <p:nvPr/>
        </p:nvPicPr>
        <p:blipFill rotWithShape="1">
          <a:blip r:embed="rId3">
            <a:alphaModFix/>
          </a:blip>
          <a:srcRect/>
          <a:stretch/>
        </p:blipFill>
        <p:spPr>
          <a:xfrm>
            <a:off x="1905932" y="2820228"/>
            <a:ext cx="5717070" cy="2102153"/>
          </a:xfrm>
          <a:prstGeom prst="rect">
            <a:avLst/>
          </a:prstGeom>
          <a:noFill/>
          <a:ln>
            <a:noFill/>
          </a:ln>
        </p:spPr>
      </p:pic>
      <p:sp>
        <p:nvSpPr>
          <p:cNvPr id="526" name="Google Shape;526;p69"/>
          <p:cNvSpPr txBox="1"/>
          <p:nvPr/>
        </p:nvSpPr>
        <p:spPr>
          <a:xfrm>
            <a:off x="2571253" y="4570326"/>
            <a:ext cx="4219200" cy="3462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Clr>
                <a:srgbClr val="000000"/>
              </a:buClr>
              <a:buSzPts val="1800"/>
              <a:buFont typeface="Times New Roman"/>
              <a:buNone/>
            </a:pPr>
            <a:r>
              <a:rPr lang="en" sz="1800">
                <a:solidFill>
                  <a:srgbClr val="000000"/>
                </a:solidFill>
                <a:latin typeface="Calibri"/>
                <a:ea typeface="Calibri"/>
                <a:cs typeface="Calibri"/>
                <a:sym typeface="Calibri"/>
              </a:rPr>
              <a:t>https://www.reddit.com/r/COVID.RSS</a:t>
            </a:r>
            <a:endParaRPr sz="11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0"/>
          <p:cNvSpPr txBox="1">
            <a:spLocks noGrp="1"/>
          </p:cNvSpPr>
          <p:nvPr>
            <p:ph type="title"/>
          </p:nvPr>
        </p:nvSpPr>
        <p:spPr>
          <a:xfrm>
            <a:off x="1143000" y="195263"/>
            <a:ext cx="6511500" cy="476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100"/>
              <a:buFont typeface="Calibri"/>
              <a:buNone/>
            </a:pPr>
            <a:r>
              <a:rPr lang="en" sz="2100"/>
              <a:t>MQTT - Topic</a:t>
            </a:r>
            <a:endParaRPr/>
          </a:p>
        </p:txBody>
      </p:sp>
      <p:sp>
        <p:nvSpPr>
          <p:cNvPr id="533" name="Google Shape;533;p70"/>
          <p:cNvSpPr/>
          <p:nvPr/>
        </p:nvSpPr>
        <p:spPr>
          <a:xfrm>
            <a:off x="1790700" y="844154"/>
            <a:ext cx="6210300" cy="4359000"/>
          </a:xfrm>
          <a:prstGeom prst="rect">
            <a:avLst/>
          </a:prstGeom>
          <a:noFill/>
          <a:ln>
            <a:noFill/>
          </a:ln>
        </p:spPr>
        <p:txBody>
          <a:bodyPr spcFirstLastPara="1" wrap="square" lIns="68575" tIns="34275" rIns="68575" bIns="34275" anchor="t" anchorCtr="0">
            <a:noAutofit/>
          </a:bodyPr>
          <a:lstStyle/>
          <a:p>
            <a:pPr marL="177800" marR="0" lvl="0" indent="-177800" algn="l" rtl="0">
              <a:lnSpc>
                <a:spcPct val="94000"/>
              </a:lnSpc>
              <a:spcBef>
                <a:spcPts val="0"/>
              </a:spcBef>
              <a:spcAft>
                <a:spcPts val="0"/>
              </a:spcAft>
              <a:buClr>
                <a:schemeClr val="dk1"/>
              </a:buClr>
              <a:buSzPts val="800"/>
              <a:buFont typeface="Times New Roman"/>
              <a:buChar char="■"/>
            </a:pPr>
            <a:r>
              <a:rPr lang="en" sz="1500">
                <a:solidFill>
                  <a:schemeClr val="dk1"/>
                </a:solidFill>
                <a:latin typeface="Calibri"/>
                <a:ea typeface="Calibri"/>
                <a:cs typeface="Calibri"/>
                <a:sym typeface="Calibri"/>
              </a:rPr>
              <a:t>A topic forms the namespace</a:t>
            </a:r>
            <a:endParaRPr sz="1100"/>
          </a:p>
          <a:p>
            <a:pPr marL="469900" marR="0" lvl="1" indent="-171450" algn="l" rtl="0">
              <a:lnSpc>
                <a:spcPct val="94000"/>
              </a:lnSpc>
              <a:spcBef>
                <a:spcPts val="900"/>
              </a:spcBef>
              <a:spcAft>
                <a:spcPts val="0"/>
              </a:spcAft>
              <a:buClr>
                <a:schemeClr val="dk1"/>
              </a:buClr>
              <a:buSzPts val="700"/>
              <a:buFont typeface="Times New Roman"/>
              <a:buChar char="■"/>
            </a:pPr>
            <a:r>
              <a:rPr lang="en" sz="1200" b="0" i="0" u="none" strike="noStrike" cap="none">
                <a:solidFill>
                  <a:schemeClr val="dk1"/>
                </a:solidFill>
                <a:latin typeface="Calibri"/>
                <a:ea typeface="Calibri"/>
                <a:cs typeface="Calibri"/>
                <a:sym typeface="Calibri"/>
              </a:rPr>
              <a:t>Is hierarchical with each “sub topic” separated by a / </a:t>
            </a:r>
            <a:endParaRPr sz="1100"/>
          </a:p>
          <a:p>
            <a:pPr marL="469900" marR="0" lvl="1" indent="-171450" algn="l" rtl="0">
              <a:lnSpc>
                <a:spcPct val="94000"/>
              </a:lnSpc>
              <a:spcBef>
                <a:spcPts val="900"/>
              </a:spcBef>
              <a:spcAft>
                <a:spcPts val="0"/>
              </a:spcAft>
              <a:buClr>
                <a:schemeClr val="dk1"/>
              </a:buClr>
              <a:buSzPts val="700"/>
              <a:buFont typeface="Times New Roman"/>
              <a:buChar char="■"/>
            </a:pPr>
            <a:r>
              <a:rPr lang="en" sz="1400" b="0" i="1" u="none" strike="noStrike" cap="none">
                <a:solidFill>
                  <a:schemeClr val="dk1"/>
                </a:solidFill>
                <a:latin typeface="Calibri"/>
                <a:ea typeface="Calibri"/>
                <a:cs typeface="Calibri"/>
                <a:sym typeface="Calibri"/>
              </a:rPr>
              <a:t>myhome/floor/room/temp</a:t>
            </a:r>
            <a:endParaRPr sz="1100"/>
          </a:p>
          <a:p>
            <a:pPr marL="469900" marR="0" lvl="1" indent="-127000" algn="l" rtl="0">
              <a:lnSpc>
                <a:spcPct val="94000"/>
              </a:lnSpc>
              <a:spcBef>
                <a:spcPts val="900"/>
              </a:spcBef>
              <a:spcAft>
                <a:spcPts val="0"/>
              </a:spcAft>
              <a:buClr>
                <a:schemeClr val="dk1"/>
              </a:buClr>
              <a:buSzPts val="700"/>
              <a:buFont typeface="Times New Roman"/>
              <a:buNone/>
            </a:pPr>
            <a:endParaRPr sz="1400" b="0" i="1" u="none" strike="noStrike" cap="none">
              <a:solidFill>
                <a:schemeClr val="dk1"/>
              </a:solidFill>
              <a:latin typeface="Calibri"/>
              <a:ea typeface="Calibri"/>
              <a:cs typeface="Calibri"/>
              <a:sym typeface="Calibri"/>
            </a:endParaRPr>
          </a:p>
          <a:p>
            <a:pPr marL="177800" marR="0" lvl="0" indent="-177800" algn="l" rtl="0">
              <a:lnSpc>
                <a:spcPct val="94000"/>
              </a:lnSpc>
              <a:spcBef>
                <a:spcPts val="900"/>
              </a:spcBef>
              <a:spcAft>
                <a:spcPts val="0"/>
              </a:spcAft>
              <a:buClr>
                <a:schemeClr val="dk1"/>
              </a:buClr>
              <a:buSzPts val="800"/>
              <a:buFont typeface="Times New Roman"/>
              <a:buChar char="■"/>
            </a:pPr>
            <a:r>
              <a:rPr lang="en" sz="1500">
                <a:solidFill>
                  <a:schemeClr val="dk1"/>
                </a:solidFill>
                <a:latin typeface="Calibri"/>
                <a:ea typeface="Calibri"/>
                <a:cs typeface="Calibri"/>
                <a:sym typeface="Calibri"/>
              </a:rPr>
              <a:t>A subscriber can subscribe to an absolute topic or can use wildcards:</a:t>
            </a:r>
            <a:endParaRPr sz="1100"/>
          </a:p>
          <a:p>
            <a:pPr marL="469900" marR="0" lvl="1" indent="-76200" algn="l" rtl="0">
              <a:lnSpc>
                <a:spcPct val="97000"/>
              </a:lnSpc>
              <a:spcBef>
                <a:spcPts val="100"/>
              </a:spcBef>
              <a:spcAft>
                <a:spcPts val="0"/>
              </a:spcAft>
              <a:buClr>
                <a:schemeClr val="dk1"/>
              </a:buClr>
              <a:buSzPts val="1500"/>
              <a:buFont typeface="Arial"/>
              <a:buNone/>
            </a:pPr>
            <a:endParaRPr sz="1500" b="0" i="0" u="none" strike="noStrike" cap="none">
              <a:solidFill>
                <a:schemeClr val="dk1"/>
              </a:solidFill>
              <a:latin typeface="Calibri"/>
              <a:ea typeface="Calibri"/>
              <a:cs typeface="Calibri"/>
              <a:sym typeface="Calibri"/>
            </a:endParaRPr>
          </a:p>
          <a:p>
            <a:pPr marL="685800" marR="0" lvl="2" indent="-127000" algn="l" rtl="0">
              <a:lnSpc>
                <a:spcPct val="97000"/>
              </a:lnSpc>
              <a:spcBef>
                <a:spcPts val="100"/>
              </a:spcBef>
              <a:spcAft>
                <a:spcPts val="0"/>
              </a:spcAft>
              <a:buClr>
                <a:schemeClr val="dk1"/>
              </a:buClr>
              <a:buSzPts val="1400"/>
              <a:buFont typeface="Arial"/>
              <a:buChar char="•"/>
            </a:pPr>
            <a:r>
              <a:rPr lang="en" sz="1400" b="0" i="1" u="none" strike="noStrike" cap="none">
                <a:solidFill>
                  <a:schemeClr val="dk1"/>
                </a:solidFill>
                <a:latin typeface="Calibri"/>
                <a:ea typeface="Calibri"/>
                <a:cs typeface="Calibri"/>
                <a:sym typeface="Calibri"/>
              </a:rPr>
              <a:t>/Dearborn/TestRd/123/event</a:t>
            </a:r>
            <a:endParaRPr sz="1400" b="0" i="1" u="none" strike="noStrike" cap="none">
              <a:solidFill>
                <a:schemeClr val="dk1"/>
              </a:solidFill>
              <a:latin typeface="Calibri"/>
              <a:ea typeface="Calibri"/>
              <a:cs typeface="Calibri"/>
              <a:sym typeface="Calibri"/>
            </a:endParaRPr>
          </a:p>
          <a:p>
            <a:pPr marL="939800" marR="0" lvl="3" indent="-171450" algn="l" rtl="0">
              <a:lnSpc>
                <a:spcPct val="97000"/>
              </a:lnSpc>
              <a:spcBef>
                <a:spcPts val="1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Event in Apt 123, Test Rd, Dearborn</a:t>
            </a:r>
            <a:endParaRPr sz="1100"/>
          </a:p>
          <a:p>
            <a:pPr marL="939800" marR="0" lvl="3" indent="-76200" algn="l" rtl="0">
              <a:lnSpc>
                <a:spcPct val="97000"/>
              </a:lnSpc>
              <a:spcBef>
                <a:spcPts val="100"/>
              </a:spcBef>
              <a:spcAft>
                <a:spcPts val="0"/>
              </a:spcAft>
              <a:buClr>
                <a:schemeClr val="dk1"/>
              </a:buClr>
              <a:buSzPts val="1500"/>
              <a:buFont typeface="Arial"/>
              <a:buNone/>
            </a:pPr>
            <a:endParaRPr sz="1500" b="0" i="1" u="none" strike="noStrike" cap="none">
              <a:solidFill>
                <a:schemeClr val="dk1"/>
              </a:solidFill>
              <a:latin typeface="Calibri"/>
              <a:ea typeface="Calibri"/>
              <a:cs typeface="Calibri"/>
              <a:sym typeface="Calibri"/>
            </a:endParaRPr>
          </a:p>
          <a:p>
            <a:pPr marL="685800" marR="0" lvl="2" indent="-127000" algn="l" rtl="0">
              <a:lnSpc>
                <a:spcPct val="97000"/>
              </a:lnSpc>
              <a:spcBef>
                <a:spcPts val="100"/>
              </a:spcBef>
              <a:spcAft>
                <a:spcPts val="0"/>
              </a:spcAft>
              <a:buClr>
                <a:schemeClr val="dk1"/>
              </a:buClr>
              <a:buSzPts val="1400"/>
              <a:buFont typeface="Arial"/>
              <a:buChar char="•"/>
            </a:pPr>
            <a:r>
              <a:rPr lang="en" sz="1400" b="0" i="1" u="none" strike="noStrike" cap="none">
                <a:solidFill>
                  <a:schemeClr val="dk1"/>
                </a:solidFill>
                <a:latin typeface="Calibri"/>
                <a:ea typeface="Calibri"/>
                <a:cs typeface="Calibri"/>
                <a:sym typeface="Calibri"/>
              </a:rPr>
              <a:t>/Dearborn/TestRd/+/event</a:t>
            </a:r>
            <a:endParaRPr sz="1400" b="0" i="1" u="none" strike="noStrike" cap="none">
              <a:solidFill>
                <a:schemeClr val="dk1"/>
              </a:solidFill>
              <a:latin typeface="Calibri"/>
              <a:ea typeface="Calibri"/>
              <a:cs typeface="Calibri"/>
              <a:sym typeface="Calibri"/>
            </a:endParaRPr>
          </a:p>
          <a:p>
            <a:pPr marL="939800" marR="0" lvl="3" indent="-171450" algn="l" rtl="0">
              <a:lnSpc>
                <a:spcPct val="97000"/>
              </a:lnSpc>
              <a:spcBef>
                <a:spcPts val="1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Events happens in all apts in TestRd in Dearborn</a:t>
            </a:r>
            <a:endParaRPr sz="1100"/>
          </a:p>
          <a:p>
            <a:pPr marL="939800" marR="0" lvl="3" indent="-76200" algn="l" rtl="0">
              <a:lnSpc>
                <a:spcPct val="97000"/>
              </a:lnSpc>
              <a:spcBef>
                <a:spcPts val="100"/>
              </a:spcBef>
              <a:spcAft>
                <a:spcPts val="0"/>
              </a:spcAft>
              <a:buClr>
                <a:schemeClr val="dk1"/>
              </a:buClr>
              <a:buSzPts val="1500"/>
              <a:buFont typeface="Arial"/>
              <a:buNone/>
            </a:pPr>
            <a:endParaRPr sz="1500" b="0" i="1" u="none" strike="noStrike" cap="none">
              <a:solidFill>
                <a:schemeClr val="dk1"/>
              </a:solidFill>
              <a:latin typeface="Calibri"/>
              <a:ea typeface="Calibri"/>
              <a:cs typeface="Calibri"/>
              <a:sym typeface="Calibri"/>
            </a:endParaRPr>
          </a:p>
          <a:p>
            <a:pPr marL="685800" marR="0" lvl="2" indent="-127000" algn="l" rtl="0">
              <a:lnSpc>
                <a:spcPct val="97000"/>
              </a:lnSpc>
              <a:spcBef>
                <a:spcPts val="100"/>
              </a:spcBef>
              <a:spcAft>
                <a:spcPts val="0"/>
              </a:spcAft>
              <a:buClr>
                <a:schemeClr val="dk1"/>
              </a:buClr>
              <a:buSzPts val="1400"/>
              <a:buFont typeface="Arial"/>
              <a:buChar char="•"/>
            </a:pPr>
            <a:r>
              <a:rPr lang="en" sz="1400" b="0" i="1" u="none" strike="noStrike" cap="none">
                <a:solidFill>
                  <a:schemeClr val="dk1"/>
                </a:solidFill>
                <a:latin typeface="Calibri"/>
                <a:ea typeface="Calibri"/>
                <a:cs typeface="Calibri"/>
                <a:sym typeface="Calibri"/>
              </a:rPr>
              <a:t>/Dearborn/TestRd/123/#</a:t>
            </a:r>
            <a:endParaRPr sz="1400" b="0" i="1" u="none" strike="noStrike" cap="none">
              <a:solidFill>
                <a:schemeClr val="dk1"/>
              </a:solidFill>
              <a:latin typeface="Calibri"/>
              <a:ea typeface="Calibri"/>
              <a:cs typeface="Calibri"/>
              <a:sym typeface="Calibri"/>
            </a:endParaRPr>
          </a:p>
          <a:p>
            <a:pPr marL="939800" marR="0" lvl="3" indent="-171450" algn="l" rtl="0">
              <a:lnSpc>
                <a:spcPct val="97000"/>
              </a:lnSpc>
              <a:spcBef>
                <a:spcPts val="100"/>
              </a:spcBef>
              <a:spcAft>
                <a:spcPts val="0"/>
              </a:spcAft>
              <a:buClr>
                <a:schemeClr val="dk1"/>
              </a:buClr>
              <a:buSzPts val="1500"/>
              <a:buFont typeface="Arial"/>
              <a:buChar char="–"/>
            </a:pPr>
            <a:r>
              <a:rPr lang="en" sz="1500" b="0" i="0" u="none" strike="noStrike" cap="none">
                <a:solidFill>
                  <a:schemeClr val="dk1"/>
                </a:solidFill>
                <a:latin typeface="Calibri"/>
                <a:ea typeface="Calibri"/>
                <a:cs typeface="Calibri"/>
                <a:sym typeface="Calibri"/>
              </a:rPr>
              <a:t>All information (event, alarm) in apt 123 TestRd, Dearborn</a:t>
            </a:r>
            <a:endParaRPr sz="1100"/>
          </a:p>
          <a:p>
            <a:pPr marL="685800" marR="0" lvl="2" indent="-12700" algn="l" rtl="0">
              <a:lnSpc>
                <a:spcPct val="97000"/>
              </a:lnSpc>
              <a:spcBef>
                <a:spcPts val="100"/>
              </a:spcBef>
              <a:spcAft>
                <a:spcPts val="0"/>
              </a:spcAft>
              <a:buClr>
                <a:schemeClr val="dk1"/>
              </a:buClr>
              <a:buSzPts val="1800"/>
              <a:buFont typeface="Arial"/>
              <a:buNone/>
            </a:pPr>
            <a:endParaRPr sz="1800" b="0" i="1" u="none" strike="noStrike" cap="none">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1"/>
          <p:cNvSpPr txBox="1">
            <a:spLocks noGrp="1"/>
          </p:cNvSpPr>
          <p:nvPr>
            <p:ph type="title"/>
          </p:nvPr>
        </p:nvSpPr>
        <p:spPr>
          <a:xfrm>
            <a:off x="1277542" y="196453"/>
            <a:ext cx="6511500" cy="476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Use on Constrained Networks</a:t>
            </a:r>
            <a:endParaRPr/>
          </a:p>
        </p:txBody>
      </p:sp>
      <p:sp>
        <p:nvSpPr>
          <p:cNvPr id="540" name="Google Shape;540;p71"/>
          <p:cNvSpPr txBox="1">
            <a:spLocks noGrp="1"/>
          </p:cNvSpPr>
          <p:nvPr>
            <p:ph type="body" idx="1"/>
          </p:nvPr>
        </p:nvSpPr>
        <p:spPr>
          <a:xfrm>
            <a:off x="1277541" y="844153"/>
            <a:ext cx="6511500" cy="3680400"/>
          </a:xfrm>
          <a:prstGeom prst="rect">
            <a:avLst/>
          </a:prstGeom>
          <a:noFill/>
          <a:ln>
            <a:noFill/>
          </a:ln>
        </p:spPr>
        <p:txBody>
          <a:bodyPr spcFirstLastPara="1" wrap="square" lIns="68575" tIns="34275" rIns="68575" bIns="34275" anchor="t" anchorCtr="0">
            <a:normAutofit/>
          </a:bodyPr>
          <a:lstStyle/>
          <a:p>
            <a:pPr marL="177800" lvl="0" indent="-171450" algn="l" rtl="0">
              <a:lnSpc>
                <a:spcPct val="97000"/>
              </a:lnSpc>
              <a:spcBef>
                <a:spcPts val="0"/>
              </a:spcBef>
              <a:spcAft>
                <a:spcPts val="0"/>
              </a:spcAft>
              <a:buClr>
                <a:schemeClr val="dk1"/>
              </a:buClr>
              <a:buSzPts val="2100"/>
              <a:buChar char="●"/>
            </a:pPr>
            <a:r>
              <a:rPr lang="en"/>
              <a:t>Protocol compressed into </a:t>
            </a:r>
            <a:r>
              <a:rPr lang="en" b="1"/>
              <a:t>bit-wise</a:t>
            </a:r>
            <a:r>
              <a:rPr lang="en"/>
              <a:t> headers and variable length fields.</a:t>
            </a:r>
            <a:endParaRPr/>
          </a:p>
          <a:p>
            <a:pPr marL="520700" lvl="1" indent="-171450" algn="l" rtl="0">
              <a:lnSpc>
                <a:spcPct val="97000"/>
              </a:lnSpc>
              <a:spcBef>
                <a:spcPts val="100"/>
              </a:spcBef>
              <a:spcAft>
                <a:spcPts val="0"/>
              </a:spcAft>
              <a:buClr>
                <a:schemeClr val="dk1"/>
              </a:buClr>
              <a:buSzPts val="2100"/>
              <a:buChar char="○"/>
            </a:pPr>
            <a:r>
              <a:rPr lang="en" sz="2100"/>
              <a:t>Potential privacy issue?</a:t>
            </a:r>
            <a:endParaRPr/>
          </a:p>
          <a:p>
            <a:pPr marL="177800" lvl="0" indent="-88900" algn="l" rtl="0">
              <a:lnSpc>
                <a:spcPct val="97000"/>
              </a:lnSpc>
              <a:spcBef>
                <a:spcPts val="100"/>
              </a:spcBef>
              <a:spcAft>
                <a:spcPts val="0"/>
              </a:spcAft>
              <a:buClr>
                <a:schemeClr val="dk1"/>
              </a:buClr>
              <a:buSzPts val="1400"/>
              <a:buNone/>
            </a:pPr>
            <a:endParaRPr sz="1400"/>
          </a:p>
          <a:p>
            <a:pPr marL="177800" lvl="0" indent="-88900" algn="l" rtl="0">
              <a:lnSpc>
                <a:spcPct val="97000"/>
              </a:lnSpc>
              <a:spcBef>
                <a:spcPts val="100"/>
              </a:spcBef>
              <a:spcAft>
                <a:spcPts val="0"/>
              </a:spcAft>
              <a:buClr>
                <a:schemeClr val="dk1"/>
              </a:buClr>
              <a:buSzPts val="1400"/>
              <a:buNone/>
            </a:pPr>
            <a:endParaRPr sz="1400"/>
          </a:p>
          <a:p>
            <a:pPr marL="342900" lvl="1" indent="0" algn="l" rtl="0">
              <a:lnSpc>
                <a:spcPct val="93000"/>
              </a:lnSpc>
              <a:spcBef>
                <a:spcPts val="100"/>
              </a:spcBef>
              <a:spcAft>
                <a:spcPts val="0"/>
              </a:spcAft>
              <a:buClr>
                <a:schemeClr val="dk1"/>
              </a:buClr>
              <a:buSzPts val="1100"/>
              <a:buNone/>
            </a:pPr>
            <a:endParaRPr sz="1100" i="1"/>
          </a:p>
        </p:txBody>
      </p:sp>
      <p:pic>
        <p:nvPicPr>
          <p:cNvPr id="541" name="Google Shape;541;p71" descr="MQTT Packet Format with examples - OpenLabPro.com"/>
          <p:cNvPicPr preferRelativeResize="0"/>
          <p:nvPr/>
        </p:nvPicPr>
        <p:blipFill rotWithShape="1">
          <a:blip r:embed="rId3">
            <a:alphaModFix/>
          </a:blip>
          <a:srcRect/>
          <a:stretch/>
        </p:blipFill>
        <p:spPr>
          <a:xfrm>
            <a:off x="4884162" y="1905739"/>
            <a:ext cx="3661029" cy="1116613"/>
          </a:xfrm>
          <a:prstGeom prst="rect">
            <a:avLst/>
          </a:prstGeom>
          <a:noFill/>
          <a:ln>
            <a:noFill/>
          </a:ln>
        </p:spPr>
      </p:pic>
      <p:pic>
        <p:nvPicPr>
          <p:cNvPr id="542" name="Google Shape;542;p71" descr="MQTT Packet Structure – BytesofGigabytes"/>
          <p:cNvPicPr preferRelativeResize="0"/>
          <p:nvPr/>
        </p:nvPicPr>
        <p:blipFill rotWithShape="1">
          <a:blip r:embed="rId4">
            <a:alphaModFix/>
          </a:blip>
          <a:srcRect/>
          <a:stretch/>
        </p:blipFill>
        <p:spPr>
          <a:xfrm>
            <a:off x="1033313" y="2532673"/>
            <a:ext cx="3850856" cy="219560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2"/>
          <p:cNvSpPr txBox="1">
            <a:spLocks noGrp="1"/>
          </p:cNvSpPr>
          <p:nvPr>
            <p:ph type="title"/>
          </p:nvPr>
        </p:nvSpPr>
        <p:spPr>
          <a:xfrm>
            <a:off x="1277542" y="196453"/>
            <a:ext cx="6511500" cy="476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Use on Constrained Networks</a:t>
            </a:r>
            <a:endParaRPr/>
          </a:p>
        </p:txBody>
      </p:sp>
      <p:sp>
        <p:nvSpPr>
          <p:cNvPr id="549" name="Google Shape;549;p72"/>
          <p:cNvSpPr txBox="1">
            <a:spLocks noGrp="1"/>
          </p:cNvSpPr>
          <p:nvPr>
            <p:ph type="body" idx="1"/>
          </p:nvPr>
        </p:nvSpPr>
        <p:spPr>
          <a:xfrm>
            <a:off x="1277541" y="844153"/>
            <a:ext cx="6511500" cy="3680400"/>
          </a:xfrm>
          <a:prstGeom prst="rect">
            <a:avLst/>
          </a:prstGeom>
          <a:noFill/>
          <a:ln>
            <a:noFill/>
          </a:ln>
        </p:spPr>
        <p:txBody>
          <a:bodyPr spcFirstLastPara="1" wrap="square" lIns="68575" tIns="34275" rIns="68575" bIns="34275" anchor="t" anchorCtr="0">
            <a:normAutofit/>
          </a:bodyPr>
          <a:lstStyle/>
          <a:p>
            <a:pPr marL="177800" lvl="0" indent="-38100" algn="l" rtl="0">
              <a:lnSpc>
                <a:spcPct val="97000"/>
              </a:lnSpc>
              <a:spcBef>
                <a:spcPts val="0"/>
              </a:spcBef>
              <a:spcAft>
                <a:spcPts val="0"/>
              </a:spcAft>
              <a:buClr>
                <a:schemeClr val="dk1"/>
              </a:buClr>
              <a:buSzPts val="2100"/>
              <a:buNone/>
            </a:pPr>
            <a:endParaRPr/>
          </a:p>
          <a:p>
            <a:pPr marL="177800" lvl="0" indent="-171450" algn="l" rtl="0">
              <a:lnSpc>
                <a:spcPct val="97000"/>
              </a:lnSpc>
              <a:spcBef>
                <a:spcPts val="100"/>
              </a:spcBef>
              <a:spcAft>
                <a:spcPts val="0"/>
              </a:spcAft>
              <a:buClr>
                <a:schemeClr val="dk1"/>
              </a:buClr>
              <a:buSzPts val="2100"/>
              <a:buChar char="●"/>
            </a:pPr>
            <a:r>
              <a:rPr lang="en"/>
              <a:t>“Last will and testament” (LWT): reliability</a:t>
            </a:r>
            <a:endParaRPr/>
          </a:p>
          <a:p>
            <a:pPr marL="0" lvl="0" indent="0" algn="l" rtl="0">
              <a:lnSpc>
                <a:spcPct val="94000"/>
              </a:lnSpc>
              <a:spcBef>
                <a:spcPts val="900"/>
              </a:spcBef>
              <a:spcAft>
                <a:spcPts val="1200"/>
              </a:spcAft>
              <a:buClr>
                <a:schemeClr val="dk1"/>
              </a:buClr>
              <a:buSzPts val="1200"/>
              <a:buNone/>
            </a:pPr>
            <a:endParaRPr/>
          </a:p>
        </p:txBody>
      </p:sp>
      <p:pic>
        <p:nvPicPr>
          <p:cNvPr id="550" name="Google Shape;550;p72" descr="A screenshot of a cell phone&#10;&#10;Description automatically generated"/>
          <p:cNvPicPr preferRelativeResize="0"/>
          <p:nvPr/>
        </p:nvPicPr>
        <p:blipFill rotWithShape="1">
          <a:blip r:embed="rId3">
            <a:alphaModFix/>
          </a:blip>
          <a:srcRect/>
          <a:stretch/>
        </p:blipFill>
        <p:spPr>
          <a:xfrm>
            <a:off x="1691774" y="1919921"/>
            <a:ext cx="6097293" cy="28601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Pi Zero 2 W</a:t>
            </a:r>
            <a:endParaRPr/>
          </a:p>
        </p:txBody>
      </p:sp>
      <p:sp>
        <p:nvSpPr>
          <p:cNvPr id="94" name="Google Shape;9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marR="0" lvl="0" indent="0" algn="l" rtl="0">
              <a:lnSpc>
                <a:spcPct val="115000"/>
              </a:lnSpc>
              <a:spcBef>
                <a:spcPts val="0"/>
              </a:spcBef>
              <a:spcAft>
                <a:spcPts val="0"/>
              </a:spcAft>
              <a:buNone/>
            </a:pPr>
            <a:r>
              <a:rPr lang="en" sz="950">
                <a:solidFill>
                  <a:schemeClr val="dk1"/>
                </a:solidFill>
              </a:rPr>
              <a:t>1GHz quad-core 64-bit Arm Cortex-A53 CPU</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512MB SDRAM</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2.4GHz 802.11 b/g/n wireless LAN</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Bluetooth 4.2, Bluetooth Low Energy (BLE), onboard antenna</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Mini HDMI port and micro USB On-The-Go (OTG) port</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microSD card slot</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CSI-2 camera connector</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HAT-compatible 40-pin header footprint (unpopulated)</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Micro USB power</a:t>
            </a:r>
            <a:endParaRPr sz="950">
              <a:solidFill>
                <a:schemeClr val="dk1"/>
              </a:solidFill>
            </a:endParaRPr>
          </a:p>
          <a:p>
            <a:pPr marL="0" marR="0" lvl="0" indent="0" algn="l" rtl="0">
              <a:lnSpc>
                <a:spcPct val="115000"/>
              </a:lnSpc>
              <a:spcBef>
                <a:spcPts val="1200"/>
              </a:spcBef>
              <a:spcAft>
                <a:spcPts val="0"/>
              </a:spcAft>
              <a:buNone/>
            </a:pPr>
            <a:r>
              <a:rPr lang="en" sz="950">
                <a:solidFill>
                  <a:schemeClr val="dk1"/>
                </a:solidFill>
              </a:rPr>
              <a:t>65mm x 30mm</a:t>
            </a:r>
            <a:endParaRPr sz="950">
              <a:solidFill>
                <a:schemeClr val="dk1"/>
              </a:solidFill>
            </a:endParaRPr>
          </a:p>
          <a:p>
            <a:pPr marL="0" marR="0" lvl="0" indent="0" algn="l" rtl="0">
              <a:lnSpc>
                <a:spcPct val="115000"/>
              </a:lnSpc>
              <a:spcBef>
                <a:spcPts val="1200"/>
              </a:spcBef>
              <a:spcAft>
                <a:spcPts val="1200"/>
              </a:spcAft>
              <a:buNone/>
            </a:pPr>
            <a:r>
              <a:rPr lang="en" sz="950">
                <a:solidFill>
                  <a:schemeClr val="dk1"/>
                </a:solidFill>
              </a:rPr>
              <a:t>$10</a:t>
            </a:r>
            <a:endParaRPr/>
          </a:p>
        </p:txBody>
      </p:sp>
      <p:pic>
        <p:nvPicPr>
          <p:cNvPr id="95" name="Google Shape;95;p19"/>
          <p:cNvPicPr preferRelativeResize="0"/>
          <p:nvPr/>
        </p:nvPicPr>
        <p:blipFill>
          <a:blip r:embed="rId3">
            <a:alphaModFix/>
          </a:blip>
          <a:stretch>
            <a:fillRect/>
          </a:stretch>
        </p:blipFill>
        <p:spPr>
          <a:xfrm>
            <a:off x="6328950" y="506225"/>
            <a:ext cx="1561050" cy="1040700"/>
          </a:xfrm>
          <a:prstGeom prst="rect">
            <a:avLst/>
          </a:prstGeom>
          <a:noFill/>
          <a:ln>
            <a:noFill/>
          </a:ln>
        </p:spPr>
      </p:pic>
      <p:pic>
        <p:nvPicPr>
          <p:cNvPr id="96" name="Google Shape;96;p19"/>
          <p:cNvPicPr preferRelativeResize="0"/>
          <p:nvPr/>
        </p:nvPicPr>
        <p:blipFill>
          <a:blip r:embed="rId4">
            <a:alphaModFix/>
          </a:blip>
          <a:stretch>
            <a:fillRect/>
          </a:stretch>
        </p:blipFill>
        <p:spPr>
          <a:xfrm>
            <a:off x="5676900" y="1727100"/>
            <a:ext cx="3416400" cy="34164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3"/>
          <p:cNvSpPr txBox="1">
            <a:spLocks noGrp="1"/>
          </p:cNvSpPr>
          <p:nvPr>
            <p:ph type="title"/>
          </p:nvPr>
        </p:nvSpPr>
        <p:spPr>
          <a:xfrm>
            <a:off x="1277542" y="196453"/>
            <a:ext cx="6511500" cy="4764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Use on Constrained Networks</a:t>
            </a:r>
            <a:endParaRPr/>
          </a:p>
        </p:txBody>
      </p:sp>
      <p:sp>
        <p:nvSpPr>
          <p:cNvPr id="557" name="Google Shape;557;p73"/>
          <p:cNvSpPr txBox="1">
            <a:spLocks noGrp="1"/>
          </p:cNvSpPr>
          <p:nvPr>
            <p:ph type="body" idx="1"/>
          </p:nvPr>
        </p:nvSpPr>
        <p:spPr>
          <a:xfrm>
            <a:off x="1277541" y="844153"/>
            <a:ext cx="6511500" cy="3680400"/>
          </a:xfrm>
          <a:prstGeom prst="rect">
            <a:avLst/>
          </a:prstGeom>
          <a:noFill/>
          <a:ln>
            <a:noFill/>
          </a:ln>
        </p:spPr>
        <p:txBody>
          <a:bodyPr spcFirstLastPara="1" wrap="square" lIns="68575" tIns="34275" rIns="68575" bIns="34275" anchor="t" anchorCtr="0">
            <a:normAutofit/>
          </a:bodyPr>
          <a:lstStyle/>
          <a:p>
            <a:pPr marL="177800" lvl="0" indent="-177800" algn="l" rtl="0">
              <a:lnSpc>
                <a:spcPct val="94000"/>
              </a:lnSpc>
              <a:spcBef>
                <a:spcPts val="0"/>
              </a:spcBef>
              <a:spcAft>
                <a:spcPts val="0"/>
              </a:spcAft>
              <a:buClr>
                <a:schemeClr val="dk1"/>
              </a:buClr>
              <a:buSzPts val="1200"/>
              <a:buFont typeface="Times New Roman"/>
              <a:buChar char="■"/>
            </a:pPr>
            <a:r>
              <a:rPr lang="en"/>
              <a:t>Provides multiple message delivery options</a:t>
            </a:r>
            <a:endParaRPr/>
          </a:p>
          <a:p>
            <a:pPr marL="342900" lvl="1" indent="0" algn="l" rtl="0">
              <a:lnSpc>
                <a:spcPct val="93000"/>
              </a:lnSpc>
              <a:spcBef>
                <a:spcPts val="100"/>
              </a:spcBef>
              <a:spcAft>
                <a:spcPts val="0"/>
              </a:spcAft>
              <a:buClr>
                <a:schemeClr val="dk1"/>
              </a:buClr>
              <a:buSzPts val="1100"/>
              <a:buNone/>
            </a:pPr>
            <a:endParaRPr sz="1100" i="1"/>
          </a:p>
        </p:txBody>
      </p:sp>
      <p:pic>
        <p:nvPicPr>
          <p:cNvPr id="558" name="Google Shape;558;p73" descr="A screenshot of a cell phone&#10;&#10;Description automatically generated"/>
          <p:cNvPicPr preferRelativeResize="0"/>
          <p:nvPr/>
        </p:nvPicPr>
        <p:blipFill rotWithShape="1">
          <a:blip r:embed="rId3">
            <a:alphaModFix/>
          </a:blip>
          <a:srcRect/>
          <a:stretch/>
        </p:blipFill>
        <p:spPr>
          <a:xfrm>
            <a:off x="1402477" y="1452864"/>
            <a:ext cx="6261650" cy="324296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4"/>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MQTT for Request/Response</a:t>
            </a:r>
            <a:endParaRPr/>
          </a:p>
        </p:txBody>
      </p:sp>
      <p:sp>
        <p:nvSpPr>
          <p:cNvPr id="564" name="Google Shape;564;p74"/>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342900" lvl="1" indent="0" algn="l" rtl="0">
              <a:lnSpc>
                <a:spcPct val="97000"/>
              </a:lnSpc>
              <a:spcBef>
                <a:spcPts val="0"/>
              </a:spcBef>
              <a:spcAft>
                <a:spcPts val="0"/>
              </a:spcAft>
              <a:buClr>
                <a:schemeClr val="dk1"/>
              </a:buClr>
              <a:buSzPts val="2100"/>
              <a:buNone/>
            </a:pPr>
            <a:r>
              <a:rPr lang="en" sz="2100"/>
              <a:t>Asynchronous bidirectional “</a:t>
            </a:r>
            <a:r>
              <a:rPr lang="en" sz="2100" b="1"/>
              <a:t>push</a:t>
            </a:r>
            <a:r>
              <a:rPr lang="en" sz="2100"/>
              <a:t>” delivery of messages to applications </a:t>
            </a:r>
            <a:r>
              <a:rPr lang="en" sz="2100" b="1"/>
              <a:t>(no polling)</a:t>
            </a:r>
            <a:endParaRPr/>
          </a:p>
          <a:p>
            <a:pPr marL="177800" lvl="0" indent="-38100" algn="l" rtl="0">
              <a:lnSpc>
                <a:spcPct val="90000"/>
              </a:lnSpc>
              <a:spcBef>
                <a:spcPts val="800"/>
              </a:spcBef>
              <a:spcAft>
                <a:spcPts val="1200"/>
              </a:spcAft>
              <a:buClr>
                <a:schemeClr val="dk1"/>
              </a:buClr>
              <a:buSzPts val="2100"/>
              <a:buNone/>
            </a:pPr>
            <a:endParaRPr/>
          </a:p>
        </p:txBody>
      </p:sp>
      <p:sp>
        <p:nvSpPr>
          <p:cNvPr id="565" name="Google Shape;565;p74"/>
          <p:cNvSpPr txBox="1"/>
          <p:nvPr/>
        </p:nvSpPr>
        <p:spPr>
          <a:xfrm>
            <a:off x="2077552" y="2206158"/>
            <a:ext cx="5766900" cy="3455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 sz="1100">
                <a:solidFill>
                  <a:schemeClr val="dk1"/>
                </a:solidFill>
                <a:latin typeface="Calibri"/>
                <a:ea typeface="Calibri"/>
                <a:cs typeface="Calibri"/>
                <a:sym typeface="Calibri"/>
              </a:rPr>
              <a:t>1) Client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subscribe topic "function-xyz/response/&lt;id&gt;"      //note: &lt;id&gt; is a client unique ID</a:t>
            </a:r>
            <a:endParaRPr sz="1100"/>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 sz="1100">
                <a:solidFill>
                  <a:schemeClr val="dk1"/>
                </a:solidFill>
                <a:latin typeface="Calibri"/>
                <a:ea typeface="Calibri"/>
                <a:cs typeface="Calibri"/>
                <a:sym typeface="Calibri"/>
              </a:rPr>
              <a:t>2) Server</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subscribe topic "function-xyz/request/+"          //note: "+" is a wildcard</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 sz="11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3) Client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publish topic "function-xyz/request/&lt;id&gt;"  payload  &lt;input parameter&gt;       </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4) Server</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receive notification "function-xyz/request/&lt;id&gt;" payload &lt;input parameter&gt;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retrieve &lt;id&gt; from string</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 sz="1100">
                <a:solidFill>
                  <a:schemeClr val="dk1"/>
                </a:solidFill>
                <a:latin typeface="Calibri"/>
                <a:ea typeface="Calibri"/>
                <a:cs typeface="Calibri"/>
                <a:sym typeface="Calibri"/>
              </a:rPr>
              <a:t>- process function-xyz(&lt;input parameter&gt;)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publish topic "function-xyz/response/&lt;id&gt; " payload "&lt;response&gt;"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5) Client</a:t>
            </a:r>
            <a:endParaRPr sz="1100"/>
          </a:p>
          <a:p>
            <a:pPr marL="0" marR="0" lvl="0" indent="0" algn="l" rtl="0">
              <a:spcBef>
                <a:spcPts val="0"/>
              </a:spcBef>
              <a:spcAft>
                <a:spcPts val="0"/>
              </a:spcAft>
              <a:buNone/>
            </a:pPr>
            <a:r>
              <a:rPr lang="en" sz="1100">
                <a:solidFill>
                  <a:schemeClr val="dk1"/>
                </a:solidFill>
                <a:latin typeface="Calibri"/>
                <a:ea typeface="Calibri"/>
                <a:cs typeface="Calibri"/>
                <a:sym typeface="Calibri"/>
              </a:rPr>
              <a:t>- receive notification "function-xyz/response/&lt;id&gt;" payload "&lt;response&gt;"</a:t>
            </a:r>
            <a:endParaRPr sz="1100"/>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Try it for yourself?</a:t>
            </a:r>
            <a:endParaRPr/>
          </a:p>
        </p:txBody>
      </p:sp>
      <p:sp>
        <p:nvSpPr>
          <p:cNvPr id="571" name="Google Shape;571;p7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i="1"/>
              <a:t>Mosquitto： </a:t>
            </a:r>
            <a:r>
              <a:rPr lang="en"/>
              <a:t>open source message broker that implements the MQTT protocol versions 5. </a:t>
            </a:r>
            <a:endParaRPr/>
          </a:p>
          <a:p>
            <a:pPr marL="381000" lvl="0" indent="-374650" algn="l" rtl="0">
              <a:lnSpc>
                <a:spcPct val="90000"/>
              </a:lnSpc>
              <a:spcBef>
                <a:spcPts val="800"/>
              </a:spcBef>
              <a:spcAft>
                <a:spcPts val="0"/>
              </a:spcAft>
              <a:buClr>
                <a:schemeClr val="dk1"/>
              </a:buClr>
              <a:buSzPts val="2100"/>
              <a:buAutoNum type="arabicPeriod"/>
            </a:pPr>
            <a:r>
              <a:rPr lang="en"/>
              <a:t>Test server: </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en"/>
              <a:t>2. Run mosquitto server on your own PC</a:t>
            </a:r>
            <a:endParaRPr/>
          </a:p>
          <a:p>
            <a:pPr marL="0" lvl="0" indent="0" algn="l" rtl="0">
              <a:lnSpc>
                <a:spcPct val="90000"/>
              </a:lnSpc>
              <a:spcBef>
                <a:spcPts val="800"/>
              </a:spcBef>
              <a:spcAft>
                <a:spcPts val="0"/>
              </a:spcAft>
              <a:buClr>
                <a:schemeClr val="dk1"/>
              </a:buClr>
              <a:buSzPts val="2100"/>
              <a:buNone/>
            </a:pPr>
            <a:endParaRPr/>
          </a:p>
          <a:p>
            <a:pPr marL="0" lvl="0" indent="0" algn="l" rtl="0">
              <a:lnSpc>
                <a:spcPct val="90000"/>
              </a:lnSpc>
              <a:spcBef>
                <a:spcPts val="800"/>
              </a:spcBef>
              <a:spcAft>
                <a:spcPts val="0"/>
              </a:spcAft>
              <a:buClr>
                <a:schemeClr val="dk1"/>
              </a:buClr>
              <a:buSzPts val="2100"/>
              <a:buNone/>
            </a:pPr>
            <a:r>
              <a:rPr lang="en"/>
              <a:t>Compared with http (on 3G network android) </a:t>
            </a:r>
            <a:endParaRPr/>
          </a:p>
          <a:p>
            <a:pPr marL="520700" lvl="1" indent="-171450" algn="l" rtl="0">
              <a:lnSpc>
                <a:spcPct val="90000"/>
              </a:lnSpc>
              <a:spcBef>
                <a:spcPts val="400"/>
              </a:spcBef>
              <a:spcAft>
                <a:spcPts val="0"/>
              </a:spcAft>
              <a:buClr>
                <a:schemeClr val="dk1"/>
              </a:buClr>
              <a:buSzPts val="1500"/>
              <a:buChar char="○"/>
            </a:pPr>
            <a:r>
              <a:rPr lang="en" sz="1500"/>
              <a:t>93x faster throughput </a:t>
            </a:r>
            <a:endParaRPr/>
          </a:p>
          <a:p>
            <a:pPr marL="520700" lvl="1" indent="-171450" algn="l" rtl="0">
              <a:lnSpc>
                <a:spcPct val="90000"/>
              </a:lnSpc>
              <a:spcBef>
                <a:spcPts val="400"/>
              </a:spcBef>
              <a:spcAft>
                <a:spcPts val="0"/>
              </a:spcAft>
              <a:buClr>
                <a:schemeClr val="dk1"/>
              </a:buClr>
              <a:buSzPts val="1500"/>
              <a:buChar char="○"/>
            </a:pPr>
            <a:r>
              <a:rPr lang="en" sz="1500"/>
              <a:t>11.89x less battery to send </a:t>
            </a:r>
            <a:endParaRPr/>
          </a:p>
          <a:p>
            <a:pPr marL="520700" lvl="1" indent="-171450" algn="l" rtl="0">
              <a:lnSpc>
                <a:spcPct val="90000"/>
              </a:lnSpc>
              <a:spcBef>
                <a:spcPts val="400"/>
              </a:spcBef>
              <a:spcAft>
                <a:spcPts val="1200"/>
              </a:spcAft>
              <a:buClr>
                <a:schemeClr val="dk1"/>
              </a:buClr>
              <a:buSzPts val="1500"/>
              <a:buChar char="○"/>
            </a:pPr>
            <a:r>
              <a:rPr lang="en" sz="1500"/>
              <a:t>8x less network overhead</a:t>
            </a:r>
            <a:endParaRPr/>
          </a:p>
        </p:txBody>
      </p:sp>
      <p:sp>
        <p:nvSpPr>
          <p:cNvPr id="572" name="Google Shape;572;p75"/>
          <p:cNvSpPr/>
          <p:nvPr/>
        </p:nvSpPr>
        <p:spPr>
          <a:xfrm>
            <a:off x="3138465" y="1987360"/>
            <a:ext cx="5032500" cy="738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 sz="800">
                <a:solidFill>
                  <a:schemeClr val="dk1"/>
                </a:solidFill>
                <a:latin typeface="Consolas"/>
                <a:ea typeface="Consolas"/>
                <a:cs typeface="Consolas"/>
                <a:sym typeface="Consolas"/>
              </a:rPr>
              <a:t>mosquitto_sub -h test.mosquitto.org -t "hello/world" –v</a:t>
            </a:r>
            <a:endParaRPr sz="1100"/>
          </a:p>
          <a:p>
            <a:pPr marL="0" marR="0" lvl="0" indent="0" algn="l" rtl="0">
              <a:spcBef>
                <a:spcPts val="0"/>
              </a:spcBef>
              <a:spcAft>
                <a:spcPts val="0"/>
              </a:spcAft>
              <a:buNone/>
            </a:pPr>
            <a:r>
              <a:rPr lang="en" sz="800">
                <a:solidFill>
                  <a:schemeClr val="dk1"/>
                </a:solidFill>
                <a:latin typeface="Consolas"/>
                <a:ea typeface="Consolas"/>
                <a:cs typeface="Consolas"/>
                <a:sym typeface="Consolas"/>
              </a:rPr>
              <a:t>mosquitto_pub -h test.mosquitto.org -t "hello/world" -m "Who's there" </a:t>
            </a:r>
            <a:endParaRPr sz="2100">
              <a:solidFill>
                <a:schemeClr val="dk1"/>
              </a:solidFill>
              <a:latin typeface="Arial"/>
              <a:ea typeface="Arial"/>
              <a:cs typeface="Arial"/>
              <a:sym typeface="Arial"/>
            </a:endParaRPr>
          </a:p>
          <a:p>
            <a:pPr marL="0" marR="0" lvl="0" indent="0" algn="l" rtl="0">
              <a:spcBef>
                <a:spcPts val="0"/>
              </a:spcBef>
              <a:spcAft>
                <a:spcPts val="0"/>
              </a:spcAft>
              <a:buNone/>
            </a:pPr>
            <a:endParaRPr sz="800">
              <a:solidFill>
                <a:schemeClr val="dk1"/>
              </a:solidFill>
              <a:latin typeface="Consolas"/>
              <a:ea typeface="Consolas"/>
              <a:cs typeface="Consolas"/>
              <a:sym typeface="Consolas"/>
            </a:endParaRPr>
          </a:p>
          <a:p>
            <a:pPr marL="0" marR="0" lvl="0" indent="0" algn="l" rtl="0">
              <a:spcBef>
                <a:spcPts val="0"/>
              </a:spcBef>
              <a:spcAft>
                <a:spcPts val="0"/>
              </a:spcAft>
              <a:buNone/>
            </a:pPr>
            <a:endParaRPr sz="800">
              <a:solidFill>
                <a:schemeClr val="dk1"/>
              </a:solidFill>
              <a:latin typeface="Consolas"/>
              <a:ea typeface="Consolas"/>
              <a:cs typeface="Consolas"/>
              <a:sym typeface="Consolas"/>
            </a:endParaRPr>
          </a:p>
          <a:p>
            <a:pPr marL="0" marR="0" lvl="0" indent="0" algn="l" rtl="0">
              <a:spcBef>
                <a:spcPts val="0"/>
              </a:spcBef>
              <a:spcAft>
                <a:spcPts val="0"/>
              </a:spcAft>
              <a:buNone/>
            </a:pPr>
            <a:endParaRPr sz="800">
              <a:solidFill>
                <a:schemeClr val="dk1"/>
              </a:solidFill>
              <a:latin typeface="Consolas"/>
              <a:ea typeface="Consolas"/>
              <a:cs typeface="Consolas"/>
              <a:sym typeface="Consolas"/>
            </a:endParaRPr>
          </a:p>
          <a:p>
            <a:pPr marL="0" marR="0" lvl="0" indent="0" algn="l" rtl="0">
              <a:spcBef>
                <a:spcPts val="0"/>
              </a:spcBef>
              <a:spcAft>
                <a:spcPts val="0"/>
              </a:spcAft>
              <a:buNone/>
            </a:pPr>
            <a:r>
              <a:rPr lang="en" sz="700">
                <a:solidFill>
                  <a:schemeClr val="dk1"/>
                </a:solidFill>
                <a:latin typeface="Calibri"/>
                <a:ea typeface="Calibri"/>
                <a:cs typeface="Calibri"/>
                <a:sym typeface="Calibri"/>
              </a:rPr>
              <a:t> </a:t>
            </a:r>
            <a:endParaRPr sz="21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76"/>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1" indent="0" algn="l" rtl="0">
              <a:spcBef>
                <a:spcPts val="0"/>
              </a:spcBef>
              <a:spcAft>
                <a:spcPts val="0"/>
              </a:spcAft>
              <a:buNone/>
            </a:pPr>
            <a:r>
              <a:rPr lang="en" sz="3000"/>
              <a:t>CoAP </a:t>
            </a:r>
            <a:endParaRPr sz="3000"/>
          </a:p>
        </p:txBody>
      </p:sp>
      <p:sp>
        <p:nvSpPr>
          <p:cNvPr id="578" name="Google Shape;578;p76"/>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88900" lvl="0" indent="0" algn="l" rtl="0">
              <a:lnSpc>
                <a:spcPct val="90000"/>
              </a:lnSpc>
              <a:spcBef>
                <a:spcPts val="0"/>
              </a:spcBef>
              <a:spcAft>
                <a:spcPts val="0"/>
              </a:spcAft>
              <a:buClr>
                <a:schemeClr val="dk1"/>
              </a:buClr>
              <a:buSzPts val="2400"/>
              <a:buNone/>
            </a:pPr>
            <a:r>
              <a:rPr lang="en" sz="2400"/>
              <a:t>Constrained application protocol</a:t>
            </a:r>
            <a:endParaRPr sz="2400"/>
          </a:p>
          <a:p>
            <a:pPr marL="520700" lvl="1" indent="-177800" algn="l" rtl="0">
              <a:lnSpc>
                <a:spcPct val="90000"/>
              </a:lnSpc>
              <a:spcBef>
                <a:spcPts val="400"/>
              </a:spcBef>
              <a:spcAft>
                <a:spcPts val="0"/>
              </a:spcAft>
              <a:buClr>
                <a:schemeClr val="dk1"/>
              </a:buClr>
              <a:buSzPts val="1400"/>
              <a:buChar char="○"/>
            </a:pPr>
            <a:r>
              <a:rPr lang="en" sz="1400"/>
              <a:t>Lightweight HTTP (RESTful)</a:t>
            </a:r>
            <a:endParaRPr/>
          </a:p>
          <a:p>
            <a:pPr marL="520700" lvl="1" indent="-177800" algn="l" rtl="0">
              <a:lnSpc>
                <a:spcPct val="90000"/>
              </a:lnSpc>
              <a:spcBef>
                <a:spcPts val="400"/>
              </a:spcBef>
              <a:spcAft>
                <a:spcPts val="0"/>
              </a:spcAft>
              <a:buClr>
                <a:schemeClr val="dk1"/>
              </a:buClr>
              <a:buSzPts val="1400"/>
              <a:buChar char="○"/>
            </a:pPr>
            <a:r>
              <a:rPr lang="en" sz="1400"/>
              <a:t>UDP with reliability enhancement:</a:t>
            </a:r>
            <a:endParaRPr/>
          </a:p>
          <a:p>
            <a:pPr marL="520700" lvl="1" indent="-177800" algn="l" rtl="0">
              <a:lnSpc>
                <a:spcPct val="90000"/>
              </a:lnSpc>
              <a:spcBef>
                <a:spcPts val="400"/>
              </a:spcBef>
              <a:spcAft>
                <a:spcPts val="1200"/>
              </a:spcAft>
              <a:buClr>
                <a:schemeClr val="dk1"/>
              </a:buClr>
              <a:buSzPts val="1400"/>
              <a:buChar char="○"/>
            </a:pPr>
            <a:r>
              <a:rPr lang="en" sz="1400"/>
              <a:t>Resource discovery</a:t>
            </a:r>
            <a:endParaRPr/>
          </a:p>
        </p:txBody>
      </p:sp>
      <p:pic>
        <p:nvPicPr>
          <p:cNvPr id="579" name="Google Shape;579;p76" descr="A screenshot of a cell phone&#10;&#10;Description automatically generated"/>
          <p:cNvPicPr preferRelativeResize="0"/>
          <p:nvPr/>
        </p:nvPicPr>
        <p:blipFill rotWithShape="1">
          <a:blip r:embed="rId3">
            <a:alphaModFix/>
          </a:blip>
          <a:srcRect/>
          <a:stretch/>
        </p:blipFill>
        <p:spPr>
          <a:xfrm>
            <a:off x="4282487" y="2423160"/>
            <a:ext cx="3570458" cy="2546604"/>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7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Light-weight HTTP </a:t>
            </a:r>
            <a:endParaRPr/>
          </a:p>
        </p:txBody>
      </p:sp>
      <p:sp>
        <p:nvSpPr>
          <p:cNvPr id="585" name="Google Shape;585;p7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Same: </a:t>
            </a:r>
            <a:endParaRPr/>
          </a:p>
          <a:p>
            <a:pPr marL="520700" lvl="1" indent="-177800" algn="l" rtl="0">
              <a:lnSpc>
                <a:spcPct val="90000"/>
              </a:lnSpc>
              <a:spcBef>
                <a:spcPts val="400"/>
              </a:spcBef>
              <a:spcAft>
                <a:spcPts val="0"/>
              </a:spcAft>
              <a:buClr>
                <a:schemeClr val="dk1"/>
              </a:buClr>
              <a:buSzPts val="1800"/>
              <a:buChar char="○"/>
            </a:pPr>
            <a:r>
              <a:rPr lang="en"/>
              <a:t>Request Methods: GET, POST, PUT, DELETE. (</a:t>
            </a:r>
            <a:r>
              <a:rPr lang="en">
                <a:solidFill>
                  <a:srgbClr val="FF0000"/>
                </a:solidFill>
              </a:rPr>
              <a:t>OBSERVE: subscribe to changes</a:t>
            </a:r>
            <a:r>
              <a:rPr lang="en"/>
              <a:t>)</a:t>
            </a:r>
            <a:endParaRPr/>
          </a:p>
          <a:p>
            <a:pPr marL="342900" lvl="1" indent="0" algn="l" rtl="0">
              <a:lnSpc>
                <a:spcPct val="90000"/>
              </a:lnSpc>
              <a:spcBef>
                <a:spcPts val="400"/>
              </a:spcBef>
              <a:spcAft>
                <a:spcPts val="0"/>
              </a:spcAft>
              <a:buClr>
                <a:schemeClr val="dk1"/>
              </a:buClr>
              <a:buSzPts val="1800"/>
              <a:buNone/>
            </a:pPr>
            <a:endParaRPr/>
          </a:p>
          <a:p>
            <a:pPr marL="520700" lvl="1" indent="-177800" algn="l" rtl="0">
              <a:lnSpc>
                <a:spcPct val="90000"/>
              </a:lnSpc>
              <a:spcBef>
                <a:spcPts val="400"/>
              </a:spcBef>
              <a:spcAft>
                <a:spcPts val="0"/>
              </a:spcAft>
              <a:buClr>
                <a:schemeClr val="dk1"/>
              </a:buClr>
              <a:buSzPts val="1800"/>
              <a:buChar char="○"/>
            </a:pPr>
            <a:r>
              <a:rPr lang="en"/>
              <a:t>Response Methods: 2.xx (success), 4.xx (client error), 5.xx (servererror). </a:t>
            </a:r>
            <a:endParaRPr/>
          </a:p>
          <a:p>
            <a:pPr marL="342900" lvl="1" indent="0" algn="l" rtl="0">
              <a:lnSpc>
                <a:spcPct val="90000"/>
              </a:lnSpc>
              <a:spcBef>
                <a:spcPts val="400"/>
              </a:spcBef>
              <a:spcAft>
                <a:spcPts val="0"/>
              </a:spcAft>
              <a:buClr>
                <a:schemeClr val="dk1"/>
              </a:buClr>
              <a:buSzPts val="1800"/>
              <a:buNone/>
            </a:pPr>
            <a:endParaRPr/>
          </a:p>
          <a:p>
            <a:pPr marL="520700" lvl="1" indent="-177800" algn="l" rtl="0">
              <a:lnSpc>
                <a:spcPct val="90000"/>
              </a:lnSpc>
              <a:spcBef>
                <a:spcPts val="400"/>
              </a:spcBef>
              <a:spcAft>
                <a:spcPts val="0"/>
              </a:spcAft>
              <a:buClr>
                <a:schemeClr val="dk1"/>
              </a:buClr>
              <a:buSzPts val="1800"/>
              <a:buChar char="○"/>
            </a:pPr>
            <a:r>
              <a:rPr lang="en"/>
              <a:t>RESTful URI:</a:t>
            </a:r>
            <a:endParaRPr/>
          </a:p>
          <a:p>
            <a:pPr marL="342900" lvl="1" indent="0" algn="l" rtl="0">
              <a:lnSpc>
                <a:spcPct val="90000"/>
              </a:lnSpc>
              <a:spcBef>
                <a:spcPts val="400"/>
              </a:spcBef>
              <a:spcAft>
                <a:spcPts val="0"/>
              </a:spcAft>
              <a:buClr>
                <a:schemeClr val="dk1"/>
              </a:buClr>
              <a:buSzPts val="1800"/>
              <a:buNone/>
            </a:pPr>
            <a:r>
              <a:rPr lang="en"/>
              <a:t>e.g.,  coap://homegateway:port/sensor/light</a:t>
            </a:r>
            <a:endParaRPr/>
          </a:p>
          <a:p>
            <a:pPr marL="0" lvl="1" indent="0" algn="l" rtl="0">
              <a:lnSpc>
                <a:spcPct val="90000"/>
              </a:lnSpc>
              <a:spcBef>
                <a:spcPts val="400"/>
              </a:spcBef>
              <a:spcAft>
                <a:spcPts val="0"/>
              </a:spcAft>
              <a:buClr>
                <a:schemeClr val="dk1"/>
              </a:buClr>
              <a:buSzPts val="1800"/>
              <a:buNone/>
            </a:pPr>
            <a:endParaRPr/>
          </a:p>
          <a:p>
            <a:pPr marL="0" lvl="1" indent="0" algn="l" rtl="0">
              <a:lnSpc>
                <a:spcPct val="90000"/>
              </a:lnSpc>
              <a:spcBef>
                <a:spcPts val="400"/>
              </a:spcBef>
              <a:spcAft>
                <a:spcPts val="0"/>
              </a:spcAft>
              <a:buClr>
                <a:schemeClr val="dk1"/>
              </a:buClr>
              <a:buSzPts val="1800"/>
              <a:buNone/>
            </a:pPr>
            <a:r>
              <a:rPr lang="en"/>
              <a:t>More information about RESTFUL: https://www.ibm.com/cloud/learn/rest-apis</a:t>
            </a:r>
            <a:endParaRPr/>
          </a:p>
          <a:p>
            <a:pPr marL="177800" lvl="0" indent="-38100" algn="l" rtl="0">
              <a:lnSpc>
                <a:spcPct val="90000"/>
              </a:lnSpc>
              <a:spcBef>
                <a:spcPts val="800"/>
              </a:spcBef>
              <a:spcAft>
                <a:spcPts val="1200"/>
              </a:spcAft>
              <a:buClr>
                <a:schemeClr val="dk1"/>
              </a:buClr>
              <a:buSzPts val="21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Light-weight HTTP </a:t>
            </a:r>
            <a:endParaRPr/>
          </a:p>
        </p:txBody>
      </p:sp>
      <p:sp>
        <p:nvSpPr>
          <p:cNvPr id="591" name="Google Shape;591;p7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fontScale="85000" lnSpcReduction="20000"/>
          </a:bodyPr>
          <a:lstStyle/>
          <a:p>
            <a:pPr marL="177800" lvl="0" indent="-151447" algn="l" rtl="0">
              <a:lnSpc>
                <a:spcPct val="90000"/>
              </a:lnSpc>
              <a:spcBef>
                <a:spcPts val="0"/>
              </a:spcBef>
              <a:spcAft>
                <a:spcPts val="0"/>
              </a:spcAft>
              <a:buClr>
                <a:schemeClr val="dk1"/>
              </a:buClr>
              <a:buSzPct val="116666"/>
              <a:buChar char="●"/>
            </a:pPr>
            <a:r>
              <a:rPr lang="en"/>
              <a:t>Different:</a:t>
            </a:r>
            <a:endParaRPr/>
          </a:p>
          <a:p>
            <a:pPr marL="520700" lvl="1" indent="-160655" algn="l" rtl="0">
              <a:lnSpc>
                <a:spcPct val="90000"/>
              </a:lnSpc>
              <a:spcBef>
                <a:spcPts val="400"/>
              </a:spcBef>
              <a:spcAft>
                <a:spcPts val="0"/>
              </a:spcAft>
              <a:buClr>
                <a:schemeClr val="dk1"/>
              </a:buClr>
              <a:buSzPct val="128571"/>
              <a:buChar char="○"/>
            </a:pPr>
            <a:r>
              <a:rPr lang="en"/>
              <a:t>Binary header: </a:t>
            </a:r>
            <a:endParaRPr/>
          </a:p>
          <a:p>
            <a:pPr marL="863600" lvl="2" indent="-157162" algn="l" rtl="0">
              <a:lnSpc>
                <a:spcPct val="90000"/>
              </a:lnSpc>
              <a:spcBef>
                <a:spcPts val="400"/>
              </a:spcBef>
              <a:spcAft>
                <a:spcPts val="0"/>
              </a:spcAft>
              <a:buClr>
                <a:schemeClr val="dk1"/>
              </a:buClr>
              <a:buSzPct val="107142"/>
              <a:buChar char="■"/>
            </a:pPr>
            <a:r>
              <a:rPr lang="en"/>
              <a:t>HTTP, text-based</a:t>
            </a:r>
            <a:endParaRPr/>
          </a:p>
          <a:p>
            <a:pPr marL="863600" lvl="0" indent="0" algn="l" rtl="0">
              <a:lnSpc>
                <a:spcPct val="90000"/>
              </a:lnSpc>
              <a:spcBef>
                <a:spcPts val="400"/>
              </a:spcBef>
              <a:spcAft>
                <a:spcPts val="0"/>
              </a:spcAft>
              <a:buNone/>
            </a:pPr>
            <a:endParaRPr/>
          </a:p>
          <a:p>
            <a:pPr marL="520700" lvl="1" indent="-157162" algn="l" rtl="0">
              <a:lnSpc>
                <a:spcPct val="90000"/>
              </a:lnSpc>
              <a:spcBef>
                <a:spcPts val="400"/>
              </a:spcBef>
              <a:spcAft>
                <a:spcPts val="0"/>
              </a:spcAft>
              <a:buClr>
                <a:schemeClr val="dk1"/>
              </a:buClr>
              <a:buSzPct val="100000"/>
              <a:buChar char="○"/>
            </a:pPr>
            <a:r>
              <a:rPr lang="en" sz="1500"/>
              <a:t>Request / Response share the same ID (like DNS)</a:t>
            </a:r>
            <a:endParaRPr/>
          </a:p>
          <a:p>
            <a:pPr marL="520700" lvl="1" indent="-76200" algn="l" rtl="0">
              <a:lnSpc>
                <a:spcPct val="90000"/>
              </a:lnSpc>
              <a:spcBef>
                <a:spcPts val="400"/>
              </a:spcBef>
              <a:spcAft>
                <a:spcPts val="0"/>
              </a:spcAft>
              <a:buClr>
                <a:schemeClr val="dk1"/>
              </a:buClr>
              <a:buSzPct val="100000"/>
              <a:buNone/>
            </a:pPr>
            <a:endParaRPr sz="1500"/>
          </a:p>
          <a:p>
            <a:pPr marL="520700" lvl="1" indent="-76200" algn="l" rtl="0">
              <a:lnSpc>
                <a:spcPct val="90000"/>
              </a:lnSpc>
              <a:spcBef>
                <a:spcPts val="400"/>
              </a:spcBef>
              <a:spcAft>
                <a:spcPts val="0"/>
              </a:spcAft>
              <a:buClr>
                <a:schemeClr val="dk1"/>
              </a:buClr>
              <a:buSzPct val="100000"/>
              <a:buNone/>
            </a:pPr>
            <a:endParaRPr sz="1500"/>
          </a:p>
          <a:p>
            <a:pPr marL="520700" lvl="1" indent="-76200" algn="l" rtl="0">
              <a:lnSpc>
                <a:spcPct val="90000"/>
              </a:lnSpc>
              <a:spcBef>
                <a:spcPts val="400"/>
              </a:spcBef>
              <a:spcAft>
                <a:spcPts val="0"/>
              </a:spcAft>
              <a:buClr>
                <a:schemeClr val="dk1"/>
              </a:buClr>
              <a:buSzPct val="100000"/>
              <a:buNone/>
            </a:pPr>
            <a:endParaRPr sz="1500"/>
          </a:p>
          <a:p>
            <a:pPr marL="342900" lvl="1" indent="0" algn="l" rtl="0">
              <a:lnSpc>
                <a:spcPct val="90000"/>
              </a:lnSpc>
              <a:spcBef>
                <a:spcPts val="400"/>
              </a:spcBef>
              <a:spcAft>
                <a:spcPts val="0"/>
              </a:spcAft>
              <a:buClr>
                <a:schemeClr val="dk1"/>
              </a:buClr>
              <a:buSzPct val="100000"/>
              <a:buNone/>
            </a:pPr>
            <a:endParaRPr sz="1500"/>
          </a:p>
          <a:p>
            <a:pPr marL="520700" lvl="1" indent="-76200" algn="l" rtl="0">
              <a:lnSpc>
                <a:spcPct val="90000"/>
              </a:lnSpc>
              <a:spcBef>
                <a:spcPts val="400"/>
              </a:spcBef>
              <a:spcAft>
                <a:spcPts val="0"/>
              </a:spcAft>
              <a:buClr>
                <a:schemeClr val="dk1"/>
              </a:buClr>
              <a:buSzPct val="100000"/>
              <a:buNone/>
            </a:pPr>
            <a:endParaRPr sz="1500"/>
          </a:p>
          <a:p>
            <a:pPr marL="520700" lvl="1" indent="-76200" algn="l" rtl="0">
              <a:lnSpc>
                <a:spcPct val="90000"/>
              </a:lnSpc>
              <a:spcBef>
                <a:spcPts val="400"/>
              </a:spcBef>
              <a:spcAft>
                <a:spcPts val="0"/>
              </a:spcAft>
              <a:buClr>
                <a:schemeClr val="dk1"/>
              </a:buClr>
              <a:buSzPct val="100000"/>
              <a:buNone/>
            </a:pPr>
            <a:endParaRPr sz="1500"/>
          </a:p>
          <a:p>
            <a:pPr marL="342900" lvl="1" indent="0" algn="l" rtl="0">
              <a:lnSpc>
                <a:spcPct val="90000"/>
              </a:lnSpc>
              <a:spcBef>
                <a:spcPts val="400"/>
              </a:spcBef>
              <a:spcAft>
                <a:spcPts val="0"/>
              </a:spcAft>
              <a:buClr>
                <a:schemeClr val="dk1"/>
              </a:buClr>
              <a:buSzPct val="100000"/>
              <a:buNone/>
            </a:pPr>
            <a:r>
              <a:rPr lang="en" sz="1500"/>
              <a:t>                     https://tools.ietf.org/html/rfc7252</a:t>
            </a:r>
            <a:endParaRPr/>
          </a:p>
          <a:p>
            <a:pPr marL="520700" lvl="1" indent="-76200" algn="l" rtl="0">
              <a:lnSpc>
                <a:spcPct val="90000"/>
              </a:lnSpc>
              <a:spcBef>
                <a:spcPts val="400"/>
              </a:spcBef>
              <a:spcAft>
                <a:spcPts val="0"/>
              </a:spcAft>
              <a:buClr>
                <a:schemeClr val="dk1"/>
              </a:buClr>
              <a:buSzPct val="100000"/>
              <a:buNone/>
            </a:pPr>
            <a:endParaRPr sz="1500"/>
          </a:p>
          <a:p>
            <a:pPr marL="520700" lvl="1" indent="-63500" algn="l" rtl="0">
              <a:lnSpc>
                <a:spcPct val="90000"/>
              </a:lnSpc>
              <a:spcBef>
                <a:spcPts val="400"/>
              </a:spcBef>
              <a:spcAft>
                <a:spcPts val="0"/>
              </a:spcAft>
              <a:buClr>
                <a:schemeClr val="dk1"/>
              </a:buClr>
              <a:buSzPct val="128571"/>
              <a:buNone/>
            </a:pPr>
            <a:endParaRPr/>
          </a:p>
          <a:p>
            <a:pPr marL="863600" lvl="2" indent="-76200" algn="l" rtl="0">
              <a:lnSpc>
                <a:spcPct val="90000"/>
              </a:lnSpc>
              <a:spcBef>
                <a:spcPts val="400"/>
              </a:spcBef>
              <a:spcAft>
                <a:spcPts val="0"/>
              </a:spcAft>
              <a:buClr>
                <a:schemeClr val="dk1"/>
              </a:buClr>
              <a:buSzPct val="107142"/>
              <a:buNone/>
            </a:pPr>
            <a:endParaRPr/>
          </a:p>
          <a:p>
            <a:pPr marL="177800" lvl="0" indent="-38100" algn="l" rtl="0">
              <a:lnSpc>
                <a:spcPct val="90000"/>
              </a:lnSpc>
              <a:spcBef>
                <a:spcPts val="800"/>
              </a:spcBef>
              <a:spcAft>
                <a:spcPts val="1200"/>
              </a:spcAft>
              <a:buClr>
                <a:schemeClr val="dk1"/>
              </a:buClr>
              <a:buSzPct val="116666"/>
              <a:buNone/>
            </a:pPr>
            <a:endParaRPr/>
          </a:p>
        </p:txBody>
      </p:sp>
      <p:pic>
        <p:nvPicPr>
          <p:cNvPr id="592" name="Google Shape;592;p78" descr="CoAP: Get started with IoT protocols - Open Source For You"/>
          <p:cNvPicPr preferRelativeResize="0"/>
          <p:nvPr/>
        </p:nvPicPr>
        <p:blipFill rotWithShape="1">
          <a:blip r:embed="rId3">
            <a:alphaModFix/>
          </a:blip>
          <a:srcRect/>
          <a:stretch/>
        </p:blipFill>
        <p:spPr>
          <a:xfrm>
            <a:off x="4917172" y="2774158"/>
            <a:ext cx="3558341" cy="152608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9"/>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UDP-based</a:t>
            </a:r>
            <a:endParaRPr/>
          </a:p>
        </p:txBody>
      </p:sp>
      <p:sp>
        <p:nvSpPr>
          <p:cNvPr id="598" name="Google Shape;598;p79"/>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Message types: </a:t>
            </a:r>
            <a:endParaRPr/>
          </a:p>
          <a:p>
            <a:pPr marL="520700" lvl="1" indent="-177800" algn="l" rtl="0">
              <a:lnSpc>
                <a:spcPct val="90000"/>
              </a:lnSpc>
              <a:spcBef>
                <a:spcPts val="400"/>
              </a:spcBef>
              <a:spcAft>
                <a:spcPts val="0"/>
              </a:spcAft>
              <a:buClr>
                <a:schemeClr val="dk1"/>
              </a:buClr>
              <a:buSzPts val="1800"/>
              <a:buChar char="○"/>
            </a:pPr>
            <a:r>
              <a:rPr lang="en"/>
              <a:t>Request: Confirmable, Non Confirmable, </a:t>
            </a:r>
            <a:endParaRPr/>
          </a:p>
          <a:p>
            <a:pPr marL="520700" lvl="1" indent="-177800" algn="l" rtl="0">
              <a:lnSpc>
                <a:spcPct val="90000"/>
              </a:lnSpc>
              <a:spcBef>
                <a:spcPts val="400"/>
              </a:spcBef>
              <a:spcAft>
                <a:spcPts val="0"/>
              </a:spcAft>
              <a:buClr>
                <a:schemeClr val="dk1"/>
              </a:buClr>
              <a:buSzPts val="1800"/>
              <a:buChar char="○"/>
            </a:pPr>
            <a:r>
              <a:rPr lang="en"/>
              <a:t>Response: Acknowledgement and Reset</a:t>
            </a:r>
            <a:endParaRPr/>
          </a:p>
          <a:p>
            <a:pPr marL="0" lvl="0" indent="0" algn="l" rtl="0">
              <a:lnSpc>
                <a:spcPct val="90000"/>
              </a:lnSpc>
              <a:spcBef>
                <a:spcPts val="400"/>
              </a:spcBef>
              <a:spcAft>
                <a:spcPts val="0"/>
              </a:spcAft>
              <a:buNone/>
            </a:pPr>
            <a:endParaRPr/>
          </a:p>
          <a:p>
            <a:pPr marL="177800" lvl="0" indent="-171450" algn="l" rtl="0">
              <a:lnSpc>
                <a:spcPct val="90000"/>
              </a:lnSpc>
              <a:spcBef>
                <a:spcPts val="800"/>
              </a:spcBef>
              <a:spcAft>
                <a:spcPts val="0"/>
              </a:spcAft>
              <a:buClr>
                <a:schemeClr val="dk1"/>
              </a:buClr>
              <a:buSzPts val="2100"/>
              <a:buChar char="●"/>
            </a:pPr>
            <a:r>
              <a:rPr lang="en"/>
              <a:t>Example:</a:t>
            </a:r>
            <a:endParaRPr/>
          </a:p>
          <a:p>
            <a:pPr marL="177800" lvl="0" indent="-38100" algn="l" rtl="0">
              <a:lnSpc>
                <a:spcPct val="90000"/>
              </a:lnSpc>
              <a:spcBef>
                <a:spcPts val="800"/>
              </a:spcBef>
              <a:spcAft>
                <a:spcPts val="0"/>
              </a:spcAft>
              <a:buClr>
                <a:schemeClr val="dk1"/>
              </a:buClr>
              <a:buSzPts val="2100"/>
              <a:buNone/>
            </a:pPr>
            <a:endParaRPr/>
          </a:p>
          <a:p>
            <a:pPr marL="177800" lvl="0" indent="-38100" algn="l" rtl="0">
              <a:lnSpc>
                <a:spcPct val="90000"/>
              </a:lnSpc>
              <a:spcBef>
                <a:spcPts val="800"/>
              </a:spcBef>
              <a:spcAft>
                <a:spcPts val="1200"/>
              </a:spcAft>
              <a:buClr>
                <a:schemeClr val="dk1"/>
              </a:buClr>
              <a:buSzPts val="2100"/>
              <a:buNone/>
            </a:pPr>
            <a:endParaRPr/>
          </a:p>
        </p:txBody>
      </p:sp>
      <p:pic>
        <p:nvPicPr>
          <p:cNvPr id="599" name="Google Shape;599;p79" descr="Understanding CoAP for M2M Message Event Communication | by Faris M.  Syariati | Medium"/>
          <p:cNvPicPr preferRelativeResize="0"/>
          <p:nvPr/>
        </p:nvPicPr>
        <p:blipFill rotWithShape="1">
          <a:blip r:embed="rId3">
            <a:alphaModFix/>
          </a:blip>
          <a:srcRect/>
          <a:stretch/>
        </p:blipFill>
        <p:spPr>
          <a:xfrm>
            <a:off x="4374421" y="3585541"/>
            <a:ext cx="2926525" cy="8868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0"/>
          <p:cNvSpPr txBox="1"/>
          <p:nvPr/>
        </p:nvSpPr>
        <p:spPr>
          <a:xfrm>
            <a:off x="1657350" y="1485900"/>
            <a:ext cx="5829300" cy="3086100"/>
          </a:xfrm>
          <a:prstGeom prst="rect">
            <a:avLst/>
          </a:prstGeom>
          <a:noFill/>
          <a:ln>
            <a:noFill/>
          </a:ln>
        </p:spPr>
        <p:txBody>
          <a:bodyPr spcFirstLastPara="1" wrap="square" lIns="68575" tIns="34275" rIns="68575" bIns="34275" anchor="t" anchorCtr="0">
            <a:noAutofit/>
          </a:bodyPr>
          <a:lstStyle/>
          <a:p>
            <a:pPr marL="254000" marR="0" lvl="0" indent="-247650" algn="l" rtl="0">
              <a:spcBef>
                <a:spcPts val="0"/>
              </a:spcBef>
              <a:spcAft>
                <a:spcPts val="0"/>
              </a:spcAft>
              <a:buClr>
                <a:schemeClr val="dk1"/>
              </a:buClr>
              <a:buSzPts val="2100"/>
              <a:buFont typeface="Calibri"/>
              <a:buChar char="•"/>
            </a:pPr>
            <a:r>
              <a:rPr lang="en" sz="2100">
                <a:solidFill>
                  <a:schemeClr val="dk1"/>
                </a:solidFill>
                <a:latin typeface="Calibri"/>
                <a:ea typeface="Calibri"/>
                <a:cs typeface="Calibri"/>
                <a:sym typeface="Calibri"/>
              </a:rPr>
              <a:t>Confirmable Message Upon Message Lost: </a:t>
            </a:r>
            <a:endParaRPr sz="1100"/>
          </a:p>
          <a:p>
            <a:pPr marL="342900" marR="0" lvl="1" indent="0" algn="l" rtl="0">
              <a:spcBef>
                <a:spcPts val="40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605" name="Google Shape;605;p80"/>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UDP-based Reliability Enhancement</a:t>
            </a:r>
            <a:endParaRPr/>
          </a:p>
        </p:txBody>
      </p:sp>
      <p:pic>
        <p:nvPicPr>
          <p:cNvPr id="606" name="Google Shape;606;p80" descr="Example of CoAP Confirmable Message (CON) exchange. If the client does... |  Download Scientific Diagram"/>
          <p:cNvPicPr preferRelativeResize="0">
            <a:picLocks noGrp="1"/>
          </p:cNvPicPr>
          <p:nvPr>
            <p:ph type="body" idx="1"/>
          </p:nvPr>
        </p:nvPicPr>
        <p:blipFill rotWithShape="1">
          <a:blip r:embed="rId3">
            <a:alphaModFix/>
          </a:blip>
          <a:srcRect/>
          <a:stretch/>
        </p:blipFill>
        <p:spPr>
          <a:xfrm>
            <a:off x="3302668" y="1921543"/>
            <a:ext cx="4469700" cy="3149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8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CoAP Resource Discovery</a:t>
            </a:r>
            <a:endParaRPr/>
          </a:p>
        </p:txBody>
      </p:sp>
      <p:sp>
        <p:nvSpPr>
          <p:cNvPr id="612" name="Google Shape;612;p8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p>
            <a:pPr marL="177800" lvl="0" indent="-177800" algn="l" rtl="0">
              <a:lnSpc>
                <a:spcPct val="90000"/>
              </a:lnSpc>
              <a:spcBef>
                <a:spcPts val="0"/>
              </a:spcBef>
              <a:spcAft>
                <a:spcPts val="0"/>
              </a:spcAft>
              <a:buClr>
                <a:schemeClr val="dk1"/>
              </a:buClr>
              <a:buSzPts val="1200"/>
              <a:buChar char="●"/>
            </a:pPr>
            <a:r>
              <a:rPr lang="en" sz="1200"/>
              <a:t>A well-known resource is used to discover other resources.</a:t>
            </a:r>
            <a:endParaRPr/>
          </a:p>
          <a:p>
            <a:pPr marL="177800" lvl="0" indent="-101600" algn="l" rtl="0">
              <a:lnSpc>
                <a:spcPct val="90000"/>
              </a:lnSpc>
              <a:spcBef>
                <a:spcPts val="800"/>
              </a:spcBef>
              <a:spcAft>
                <a:spcPts val="1200"/>
              </a:spcAft>
              <a:buClr>
                <a:schemeClr val="dk1"/>
              </a:buClr>
              <a:buSzPts val="1200"/>
              <a:buNone/>
            </a:pPr>
            <a:endParaRPr sz="1200"/>
          </a:p>
        </p:txBody>
      </p:sp>
      <p:pic>
        <p:nvPicPr>
          <p:cNvPr id="613" name="Google Shape;613;p81" descr="An example resource discovery by using a Resource Directory. | Download  Scientific Diagram"/>
          <p:cNvPicPr preferRelativeResize="0"/>
          <p:nvPr/>
        </p:nvPicPr>
        <p:blipFill rotWithShape="1">
          <a:blip r:embed="rId3">
            <a:alphaModFix/>
          </a:blip>
          <a:srcRect/>
          <a:stretch/>
        </p:blipFill>
        <p:spPr>
          <a:xfrm>
            <a:off x="1732702" y="1954189"/>
            <a:ext cx="6072188" cy="303609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619" name="Google Shape;619;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AutoNum type="arabicPeriod"/>
            </a:pPr>
            <a:r>
              <a:rPr lang="en" sz="1600">
                <a:solidFill>
                  <a:schemeClr val="dk1"/>
                </a:solidFill>
              </a:rPr>
              <a:t>End Devices (data producers):</a:t>
            </a:r>
            <a:endParaRPr sz="1600">
              <a:solidFill>
                <a:schemeClr val="dk1"/>
              </a:solidFill>
            </a:endParaRPr>
          </a:p>
          <a:p>
            <a:pPr marL="914400" lvl="1" indent="-304800" algn="l" rtl="0">
              <a:spcBef>
                <a:spcPts val="0"/>
              </a:spcBef>
              <a:spcAft>
                <a:spcPts val="0"/>
              </a:spcAft>
              <a:buSzPts val="1200"/>
              <a:buAutoNum type="alphaLcPeriod"/>
            </a:pPr>
            <a:r>
              <a:rPr lang="en" sz="1200"/>
              <a:t>Common features</a:t>
            </a:r>
            <a:endParaRPr sz="1200"/>
          </a:p>
          <a:p>
            <a:pPr marL="914400" lvl="1" indent="-304800" algn="l" rtl="0">
              <a:spcBef>
                <a:spcPts val="0"/>
              </a:spcBef>
              <a:spcAft>
                <a:spcPts val="0"/>
              </a:spcAft>
              <a:buSzPts val="1200"/>
              <a:buAutoNum type="alphaLcPeriod"/>
            </a:pPr>
            <a:r>
              <a:rPr lang="en" sz="1200"/>
              <a:t>Raspberry Pi,  Arduino, ESP32, Jetson TX2 NX</a:t>
            </a:r>
            <a:endParaRPr sz="1200"/>
          </a:p>
          <a:p>
            <a:pPr marL="914400" lvl="1" indent="-304800" algn="l" rtl="0">
              <a:spcBef>
                <a:spcPts val="0"/>
              </a:spcBef>
              <a:spcAft>
                <a:spcPts val="0"/>
              </a:spcAft>
              <a:buSzPts val="1200"/>
              <a:buAutoNum type="alphaLcPeriod"/>
            </a:pPr>
            <a:r>
              <a:rPr lang="en" sz="1200"/>
              <a:t>smart home sensors and gateways</a:t>
            </a:r>
            <a:endParaRPr sz="1200"/>
          </a:p>
          <a:p>
            <a:pPr marL="914400" lvl="1" indent="-304800" algn="l" rtl="0">
              <a:spcBef>
                <a:spcPts val="0"/>
              </a:spcBef>
              <a:spcAft>
                <a:spcPts val="0"/>
              </a:spcAft>
              <a:buSzPts val="1200"/>
              <a:buAutoNum type="alphaLcPeriod"/>
            </a:pPr>
            <a:r>
              <a:rPr lang="en" sz="1200"/>
              <a:t>mobile devices</a:t>
            </a:r>
            <a:endParaRPr sz="1200"/>
          </a:p>
          <a:p>
            <a:pPr marL="457200" lvl="0" indent="-304800" algn="l" rtl="0">
              <a:spcBef>
                <a:spcPts val="0"/>
              </a:spcBef>
              <a:spcAft>
                <a:spcPts val="0"/>
              </a:spcAft>
              <a:buSzPts val="1200"/>
              <a:buAutoNum type="arabicPeriod"/>
            </a:pPr>
            <a:r>
              <a:rPr lang="en" sz="1600">
                <a:solidFill>
                  <a:schemeClr val="dk1"/>
                </a:solidFill>
              </a:rPr>
              <a:t>IoT Gateway</a:t>
            </a:r>
            <a:endParaRPr sz="1200"/>
          </a:p>
          <a:p>
            <a:pPr marL="457200" lvl="0" indent="-330200" algn="l" rtl="0">
              <a:spcBef>
                <a:spcPts val="0"/>
              </a:spcBef>
              <a:spcAft>
                <a:spcPts val="0"/>
              </a:spcAft>
              <a:buClr>
                <a:schemeClr val="dk1"/>
              </a:buClr>
              <a:buSzPts val="1600"/>
              <a:buAutoNum type="arabicPeriod"/>
            </a:pPr>
            <a:r>
              <a:rPr lang="en" sz="1600">
                <a:solidFill>
                  <a:schemeClr val="dk1"/>
                </a:solidFill>
              </a:rPr>
              <a:t>IoT Communication Protocols:</a:t>
            </a:r>
            <a:endParaRPr sz="1600">
              <a:solidFill>
                <a:schemeClr val="dk1"/>
              </a:solidFill>
            </a:endParaRPr>
          </a:p>
          <a:p>
            <a:pPr marL="914400" lvl="1" indent="-304800" algn="l" rtl="0">
              <a:spcBef>
                <a:spcPts val="0"/>
              </a:spcBef>
              <a:spcAft>
                <a:spcPts val="0"/>
              </a:spcAft>
              <a:buSzPts val="1200"/>
              <a:buAutoNum type="alphaLcPeriod"/>
            </a:pPr>
            <a:r>
              <a:rPr lang="en" sz="1200"/>
              <a:t>BLE, Zigbee</a:t>
            </a:r>
            <a:endParaRPr sz="1200"/>
          </a:p>
          <a:p>
            <a:pPr marL="914400" marR="0" lvl="1" indent="-304800" algn="l" rtl="0">
              <a:lnSpc>
                <a:spcPct val="115000"/>
              </a:lnSpc>
              <a:spcBef>
                <a:spcPts val="0"/>
              </a:spcBef>
              <a:spcAft>
                <a:spcPts val="0"/>
              </a:spcAft>
              <a:buSzPts val="1200"/>
              <a:buAutoNum type="alphaLcPeriod"/>
            </a:pPr>
            <a:r>
              <a:rPr lang="en" sz="1200"/>
              <a:t>MQTT, coAP, websocket</a:t>
            </a:r>
            <a:endParaRPr sz="1200"/>
          </a:p>
          <a:p>
            <a:pPr marL="457200" marR="0" lvl="0" indent="-330200" algn="l" rtl="0">
              <a:lnSpc>
                <a:spcPct val="115000"/>
              </a:lnSpc>
              <a:spcBef>
                <a:spcPts val="0"/>
              </a:spcBef>
              <a:spcAft>
                <a:spcPts val="0"/>
              </a:spcAft>
              <a:buClr>
                <a:schemeClr val="dk1"/>
              </a:buClr>
              <a:buSzPts val="1600"/>
              <a:buAutoNum type="arabicPeriod"/>
            </a:pPr>
            <a:r>
              <a:rPr lang="en" sz="1600" b="1">
                <a:solidFill>
                  <a:schemeClr val="dk1"/>
                </a:solidFill>
              </a:rPr>
              <a:t>IoT applications: </a:t>
            </a:r>
            <a:endParaRPr sz="1600" b="1">
              <a:solidFill>
                <a:schemeClr val="dk1"/>
              </a:solidFill>
            </a:endParaRPr>
          </a:p>
          <a:p>
            <a:pPr marL="914400" marR="0" lvl="1" indent="-304800" algn="l" rtl="0">
              <a:lnSpc>
                <a:spcPct val="115000"/>
              </a:lnSpc>
              <a:spcBef>
                <a:spcPts val="0"/>
              </a:spcBef>
              <a:spcAft>
                <a:spcPts val="0"/>
              </a:spcAft>
              <a:buSzPts val="1200"/>
              <a:buAutoNum type="alphaLcPeriod"/>
            </a:pPr>
            <a:r>
              <a:rPr lang="en" sz="1200"/>
              <a:t>indoor localization</a:t>
            </a:r>
            <a:endParaRPr sz="1200"/>
          </a:p>
          <a:p>
            <a:pPr marL="914400" lvl="1" indent="-304800" algn="l" rtl="0">
              <a:spcBef>
                <a:spcPts val="0"/>
              </a:spcBef>
              <a:spcAft>
                <a:spcPts val="0"/>
              </a:spcAft>
              <a:buSzPts val="1200"/>
              <a:buAutoNum type="alphaLcPeriod"/>
            </a:pPr>
            <a:r>
              <a:rPr lang="en" sz="1200"/>
              <a:t>Personal sensing </a:t>
            </a:r>
            <a:endParaRPr sz="1200"/>
          </a:p>
          <a:p>
            <a:pPr marL="914400" lvl="1" indent="-304800" algn="l" rtl="0">
              <a:spcBef>
                <a:spcPts val="0"/>
              </a:spcBef>
              <a:spcAft>
                <a:spcPts val="0"/>
              </a:spcAft>
              <a:buSzPts val="1200"/>
              <a:buAutoNum type="alphaLcPeriod"/>
            </a:pPr>
            <a:r>
              <a:rPr lang="en" sz="1200"/>
              <a:t>crowdsensing</a:t>
            </a:r>
            <a:endParaRPr sz="1200"/>
          </a:p>
          <a:p>
            <a:pPr marL="914400" marR="0" lvl="1" indent="-304800" algn="l" rtl="0">
              <a:lnSpc>
                <a:spcPct val="115000"/>
              </a:lnSpc>
              <a:spcBef>
                <a:spcPts val="0"/>
              </a:spcBef>
              <a:spcAft>
                <a:spcPts val="0"/>
              </a:spcAft>
              <a:buSzPts val="1200"/>
              <a:buAutoNum type="alphaLcPeriod"/>
            </a:pPr>
            <a:r>
              <a:rPr lang="en" sz="1200"/>
              <a:t>wireless sensor network</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Models: Pi Pico</a:t>
            </a:r>
            <a:endParaRPr/>
          </a:p>
        </p:txBody>
      </p:sp>
      <p:sp>
        <p:nvSpPr>
          <p:cNvPr id="102" name="Google Shape;10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950">
                <a:solidFill>
                  <a:schemeClr val="dk1"/>
                </a:solidFill>
              </a:rPr>
              <a:t>51 mm × 21 mm </a:t>
            </a:r>
            <a:endParaRPr sz="950">
              <a:solidFill>
                <a:schemeClr val="dk1"/>
              </a:solidFill>
            </a:endParaRPr>
          </a:p>
          <a:p>
            <a:pPr marL="0" lvl="0" indent="0" algn="l" rtl="0">
              <a:spcBef>
                <a:spcPts val="1200"/>
              </a:spcBef>
              <a:spcAft>
                <a:spcPts val="0"/>
              </a:spcAft>
              <a:buNone/>
            </a:pPr>
            <a:r>
              <a:rPr lang="en" sz="950">
                <a:solidFill>
                  <a:schemeClr val="dk1"/>
                </a:solidFill>
              </a:rPr>
              <a:t>Dual-core Arm Cortex-M0+ processor, flexible clock running up to 133 MHz </a:t>
            </a:r>
            <a:endParaRPr sz="950">
              <a:solidFill>
                <a:schemeClr val="dk1"/>
              </a:solidFill>
            </a:endParaRPr>
          </a:p>
          <a:p>
            <a:pPr marL="0" lvl="0" indent="0" algn="l" rtl="0">
              <a:spcBef>
                <a:spcPts val="1200"/>
              </a:spcBef>
              <a:spcAft>
                <a:spcPts val="0"/>
              </a:spcAft>
              <a:buNone/>
            </a:pPr>
            <a:r>
              <a:rPr lang="en" sz="950">
                <a:solidFill>
                  <a:schemeClr val="dk1"/>
                </a:solidFill>
              </a:rPr>
              <a:t>264KB on-chip SRAM </a:t>
            </a:r>
            <a:endParaRPr sz="950">
              <a:solidFill>
                <a:schemeClr val="dk1"/>
              </a:solidFill>
            </a:endParaRPr>
          </a:p>
          <a:p>
            <a:pPr marL="0" lvl="0" indent="0" algn="l" rtl="0">
              <a:spcBef>
                <a:spcPts val="1200"/>
              </a:spcBef>
              <a:spcAft>
                <a:spcPts val="0"/>
              </a:spcAft>
              <a:buNone/>
            </a:pPr>
            <a:r>
              <a:rPr lang="en" sz="950">
                <a:solidFill>
                  <a:schemeClr val="dk1"/>
                </a:solidFill>
              </a:rPr>
              <a:t>2MB on-board QSPI Flash </a:t>
            </a:r>
            <a:endParaRPr sz="950">
              <a:solidFill>
                <a:schemeClr val="dk1"/>
              </a:solidFill>
            </a:endParaRPr>
          </a:p>
          <a:p>
            <a:pPr marL="0" lvl="0" indent="0" algn="l" rtl="0">
              <a:spcBef>
                <a:spcPts val="1200"/>
              </a:spcBef>
              <a:spcAft>
                <a:spcPts val="0"/>
              </a:spcAft>
              <a:buNone/>
            </a:pPr>
            <a:r>
              <a:rPr lang="en" sz="950">
                <a:solidFill>
                  <a:schemeClr val="dk1"/>
                </a:solidFill>
              </a:rPr>
              <a:t>26 multifunction GPIO pins</a:t>
            </a:r>
            <a:endParaRPr sz="950">
              <a:solidFill>
                <a:schemeClr val="dk1"/>
              </a:solidFill>
            </a:endParaRPr>
          </a:p>
          <a:p>
            <a:pPr marL="0" lvl="0" indent="0" algn="l" rtl="0">
              <a:spcBef>
                <a:spcPts val="1200"/>
              </a:spcBef>
              <a:spcAft>
                <a:spcPts val="0"/>
              </a:spcAft>
              <a:buNone/>
            </a:pPr>
            <a:r>
              <a:rPr lang="en" sz="950">
                <a:solidFill>
                  <a:schemeClr val="dk1"/>
                </a:solidFill>
              </a:rPr>
              <a:t>1 × USB 1.1 controller </a:t>
            </a:r>
            <a:endParaRPr sz="950">
              <a:solidFill>
                <a:schemeClr val="dk1"/>
              </a:solidFill>
            </a:endParaRPr>
          </a:p>
          <a:p>
            <a:pPr marL="0" lvl="0" indent="0" algn="l" rtl="0">
              <a:spcBef>
                <a:spcPts val="1200"/>
              </a:spcBef>
              <a:spcAft>
                <a:spcPts val="0"/>
              </a:spcAft>
              <a:buNone/>
            </a:pPr>
            <a:r>
              <a:rPr lang="en" sz="950">
                <a:solidFill>
                  <a:schemeClr val="dk1"/>
                </a:solidFill>
              </a:rPr>
              <a:t>Micropython Programming Platform (Thonny)</a:t>
            </a:r>
            <a:endParaRPr sz="950">
              <a:solidFill>
                <a:schemeClr val="dk1"/>
              </a:solidFill>
            </a:endParaRPr>
          </a:p>
          <a:p>
            <a:pPr marL="0" lvl="0" indent="0" algn="l" rtl="0">
              <a:spcBef>
                <a:spcPts val="1200"/>
              </a:spcBef>
              <a:spcAft>
                <a:spcPts val="1200"/>
              </a:spcAft>
              <a:buNone/>
            </a:pPr>
            <a:r>
              <a:rPr lang="en" sz="950" b="1">
                <a:solidFill>
                  <a:schemeClr val="dk1"/>
                </a:solidFill>
              </a:rPr>
              <a:t>Firmware</a:t>
            </a:r>
            <a:endParaRPr sz="950" b="1">
              <a:solidFill>
                <a:schemeClr val="dk1"/>
              </a:solidFill>
            </a:endParaRPr>
          </a:p>
        </p:txBody>
      </p:sp>
      <p:pic>
        <p:nvPicPr>
          <p:cNvPr id="103" name="Google Shape;103;p20"/>
          <p:cNvPicPr preferRelativeResize="0"/>
          <p:nvPr/>
        </p:nvPicPr>
        <p:blipFill>
          <a:blip r:embed="rId3">
            <a:alphaModFix/>
          </a:blip>
          <a:stretch>
            <a:fillRect/>
          </a:stretch>
        </p:blipFill>
        <p:spPr>
          <a:xfrm>
            <a:off x="6396949" y="1830925"/>
            <a:ext cx="2498574" cy="2557651"/>
          </a:xfrm>
          <a:prstGeom prst="rect">
            <a:avLst/>
          </a:prstGeom>
          <a:noFill/>
          <a:ln>
            <a:noFill/>
          </a:ln>
        </p:spPr>
      </p:pic>
      <p:pic>
        <p:nvPicPr>
          <p:cNvPr id="104" name="Google Shape;104;p20"/>
          <p:cNvPicPr preferRelativeResize="0"/>
          <p:nvPr/>
        </p:nvPicPr>
        <p:blipFill>
          <a:blip r:embed="rId4">
            <a:alphaModFix/>
          </a:blip>
          <a:stretch>
            <a:fillRect/>
          </a:stretch>
        </p:blipFill>
        <p:spPr>
          <a:xfrm>
            <a:off x="3684400" y="2733200"/>
            <a:ext cx="2121326" cy="1655375"/>
          </a:xfrm>
          <a:prstGeom prst="rect">
            <a:avLst/>
          </a:prstGeom>
          <a:noFill/>
          <a:ln>
            <a:noFill/>
          </a:ln>
        </p:spPr>
      </p:pic>
      <p:sp>
        <p:nvSpPr>
          <p:cNvPr id="105" name="Google Shape;105;p20"/>
          <p:cNvSpPr txBox="1"/>
          <p:nvPr/>
        </p:nvSpPr>
        <p:spPr>
          <a:xfrm>
            <a:off x="311700" y="3803025"/>
            <a:ext cx="337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https://projects.raspberrypi.org/en/projects/getting-started-with-the-pico/</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Indoor Localization</a:t>
            </a:r>
            <a:endParaRPr/>
          </a:p>
        </p:txBody>
      </p:sp>
      <p:sp>
        <p:nvSpPr>
          <p:cNvPr id="625" name="Google Shape;625;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GPS:</a:t>
            </a:r>
            <a:endParaRPr/>
          </a:p>
          <a:p>
            <a:pPr marL="457200" marR="0" lvl="0" indent="-342900" algn="l" rtl="0">
              <a:lnSpc>
                <a:spcPct val="115000"/>
              </a:lnSpc>
              <a:spcBef>
                <a:spcPts val="1200"/>
              </a:spcBef>
              <a:spcAft>
                <a:spcPts val="0"/>
              </a:spcAft>
              <a:buSzPts val="1800"/>
              <a:buChar char="●"/>
            </a:pPr>
            <a:r>
              <a:rPr lang="en"/>
              <a:t>Works well in open area such as getting direction while driving</a:t>
            </a:r>
            <a:endParaRPr/>
          </a:p>
          <a:p>
            <a:pPr marL="457200" marR="0" lvl="0" indent="-342900" algn="l" rtl="0">
              <a:lnSpc>
                <a:spcPct val="115000"/>
              </a:lnSpc>
              <a:spcBef>
                <a:spcPts val="0"/>
              </a:spcBef>
              <a:spcAft>
                <a:spcPts val="0"/>
              </a:spcAft>
              <a:buSzPts val="1800"/>
              <a:buChar char="●"/>
            </a:pPr>
            <a:r>
              <a:rPr lang="en"/>
              <a:t>However, Fail or not work efficiently indoor area for instance inside large shopping mall due to obstacles</a:t>
            </a:r>
            <a:endParaRPr/>
          </a:p>
          <a:p>
            <a:pPr marL="0" marR="0" lvl="0" indent="0" algn="l" rtl="0">
              <a:lnSpc>
                <a:spcPct val="115000"/>
              </a:lnSpc>
              <a:spcBef>
                <a:spcPts val="1200"/>
              </a:spcBef>
              <a:spcAft>
                <a:spcPts val="0"/>
              </a:spcAft>
              <a:buNone/>
            </a:pPr>
            <a:r>
              <a:rPr lang="en"/>
              <a:t>Solution: indoor positioning system</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626" name="Google Shape;626;p83"/>
          <p:cNvPicPr preferRelativeResize="0"/>
          <p:nvPr/>
        </p:nvPicPr>
        <p:blipFill>
          <a:blip r:embed="rId3">
            <a:alphaModFix/>
          </a:blip>
          <a:stretch>
            <a:fillRect/>
          </a:stretch>
        </p:blipFill>
        <p:spPr>
          <a:xfrm>
            <a:off x="4367648" y="2446625"/>
            <a:ext cx="4464651" cy="26968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INDOOR LOCALIZATION?</a:t>
            </a:r>
            <a:endParaRPr/>
          </a:p>
        </p:txBody>
      </p:sp>
      <p:sp>
        <p:nvSpPr>
          <p:cNvPr id="632" name="Google Shape;632;p8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process of tracking or detecting a object or a devices in the indoor environment using various technology and techniques such as Wi-Fi based Fingerprint approach (commonly used)</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633" name="Google Shape;633;p84"/>
          <p:cNvPicPr preferRelativeResize="0"/>
          <p:nvPr/>
        </p:nvPicPr>
        <p:blipFill>
          <a:blip r:embed="rId3">
            <a:alphaModFix/>
          </a:blip>
          <a:stretch>
            <a:fillRect/>
          </a:stretch>
        </p:blipFill>
        <p:spPr>
          <a:xfrm>
            <a:off x="3105400" y="2414625"/>
            <a:ext cx="5818626" cy="2566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Location-based Service (LBS)</a:t>
            </a:r>
            <a:endParaRPr/>
          </a:p>
        </p:txBody>
      </p:sp>
      <p:sp>
        <p:nvSpPr>
          <p:cNvPr id="639" name="Google Shape;639;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Maps &amp; Navigation: </a:t>
            </a:r>
            <a:endParaRPr/>
          </a:p>
          <a:p>
            <a:pPr marL="0" lvl="0" indent="0" algn="l" rtl="0">
              <a:spcBef>
                <a:spcPts val="1200"/>
              </a:spcBef>
              <a:spcAft>
                <a:spcPts val="0"/>
              </a:spcAft>
              <a:buNone/>
            </a:pPr>
            <a:r>
              <a:rPr lang="en"/>
              <a:t>Tracking Services: </a:t>
            </a:r>
            <a:endParaRPr/>
          </a:p>
          <a:p>
            <a:pPr marL="457200" lvl="0" indent="-334327" algn="l" rtl="0">
              <a:spcBef>
                <a:spcPts val="1200"/>
              </a:spcBef>
              <a:spcAft>
                <a:spcPts val="0"/>
              </a:spcAft>
              <a:buSzPct val="100000"/>
              <a:buChar char="-"/>
            </a:pPr>
            <a:r>
              <a:rPr lang="en"/>
              <a:t>Friends &amp; family finder</a:t>
            </a:r>
            <a:endParaRPr/>
          </a:p>
          <a:p>
            <a:pPr marL="457200" lvl="0" indent="-334327" algn="l" rtl="0">
              <a:spcBef>
                <a:spcPts val="0"/>
              </a:spcBef>
              <a:spcAft>
                <a:spcPts val="0"/>
              </a:spcAft>
              <a:buSzPct val="100000"/>
              <a:buChar char="-"/>
            </a:pPr>
            <a:r>
              <a:rPr lang="en"/>
              <a:t>Traffic (Museum)</a:t>
            </a:r>
            <a:endParaRPr/>
          </a:p>
          <a:p>
            <a:pPr marL="457200" lvl="0" indent="-334327" algn="l" rtl="0">
              <a:spcBef>
                <a:spcPts val="0"/>
              </a:spcBef>
              <a:spcAft>
                <a:spcPts val="0"/>
              </a:spcAft>
              <a:buSzPct val="100000"/>
              <a:buChar char="-"/>
            </a:pPr>
            <a:r>
              <a:rPr lang="en"/>
              <a:t>Vehicle tracking </a:t>
            </a:r>
            <a:endParaRPr/>
          </a:p>
          <a:p>
            <a:pPr marL="0" lvl="0" indent="0" algn="l" rtl="0">
              <a:spcBef>
                <a:spcPts val="1200"/>
              </a:spcBef>
              <a:spcAft>
                <a:spcPts val="0"/>
              </a:spcAft>
              <a:buNone/>
            </a:pPr>
            <a:r>
              <a:rPr lang="en"/>
              <a:t>Information Services: </a:t>
            </a:r>
            <a:endParaRPr/>
          </a:p>
          <a:p>
            <a:pPr marL="457200" lvl="0" indent="-334327" algn="l" rtl="0">
              <a:spcBef>
                <a:spcPts val="1200"/>
              </a:spcBef>
              <a:spcAft>
                <a:spcPts val="0"/>
              </a:spcAft>
              <a:buSzPct val="100000"/>
              <a:buChar char="-"/>
            </a:pPr>
            <a:r>
              <a:rPr lang="en"/>
              <a:t>Local Search </a:t>
            </a:r>
            <a:endParaRPr/>
          </a:p>
          <a:p>
            <a:pPr marL="457200" lvl="0" indent="-334327" algn="l" rtl="0">
              <a:spcBef>
                <a:spcPts val="0"/>
              </a:spcBef>
              <a:spcAft>
                <a:spcPts val="0"/>
              </a:spcAft>
              <a:buSzPct val="100000"/>
              <a:buChar char="-"/>
            </a:pPr>
            <a:r>
              <a:rPr lang="en"/>
              <a:t>Social networking</a:t>
            </a:r>
            <a:endParaRPr/>
          </a:p>
          <a:p>
            <a:pPr marL="457200" lvl="0" indent="-334327" algn="l" rtl="0">
              <a:spcBef>
                <a:spcPts val="0"/>
              </a:spcBef>
              <a:spcAft>
                <a:spcPts val="0"/>
              </a:spcAft>
              <a:buSzPct val="100000"/>
              <a:buChar char="-"/>
            </a:pPr>
            <a:r>
              <a:rPr lang="en"/>
              <a:t>Context advertising </a:t>
            </a:r>
            <a:endParaRPr/>
          </a:p>
          <a:p>
            <a:pPr marL="0" lvl="0" indent="0" algn="l" rtl="0">
              <a:spcBef>
                <a:spcPts val="1200"/>
              </a:spcBef>
              <a:spcAft>
                <a:spcPts val="1200"/>
              </a:spcAft>
              <a:buNone/>
            </a:pPr>
            <a:r>
              <a:rPr lang="en"/>
              <a:t>Gaming: </a:t>
            </a:r>
            <a:endParaRPr/>
          </a:p>
        </p:txBody>
      </p:sp>
      <p:pic>
        <p:nvPicPr>
          <p:cNvPr id="640" name="Google Shape;640;p85"/>
          <p:cNvPicPr preferRelativeResize="0"/>
          <p:nvPr/>
        </p:nvPicPr>
        <p:blipFill>
          <a:blip r:embed="rId3">
            <a:alphaModFix/>
          </a:blip>
          <a:stretch>
            <a:fillRect/>
          </a:stretch>
        </p:blipFill>
        <p:spPr>
          <a:xfrm>
            <a:off x="4977075" y="0"/>
            <a:ext cx="4166925" cy="2343900"/>
          </a:xfrm>
          <a:prstGeom prst="rect">
            <a:avLst/>
          </a:prstGeom>
          <a:noFill/>
          <a:ln>
            <a:noFill/>
          </a:ln>
        </p:spPr>
      </p:pic>
      <p:pic>
        <p:nvPicPr>
          <p:cNvPr id="641" name="Google Shape;641;p85"/>
          <p:cNvPicPr preferRelativeResize="0"/>
          <p:nvPr/>
        </p:nvPicPr>
        <p:blipFill>
          <a:blip r:embed="rId4">
            <a:alphaModFix/>
          </a:blip>
          <a:stretch>
            <a:fillRect/>
          </a:stretch>
        </p:blipFill>
        <p:spPr>
          <a:xfrm>
            <a:off x="6677875" y="2571750"/>
            <a:ext cx="2062300" cy="2568375"/>
          </a:xfrm>
          <a:prstGeom prst="rect">
            <a:avLst/>
          </a:prstGeom>
          <a:noFill/>
          <a:ln>
            <a:noFill/>
          </a:ln>
        </p:spPr>
      </p:pic>
      <p:sp>
        <p:nvSpPr>
          <p:cNvPr id="642" name="Google Shape;642;p85"/>
          <p:cNvSpPr txBox="1"/>
          <p:nvPr/>
        </p:nvSpPr>
        <p:spPr>
          <a:xfrm>
            <a:off x="6677875" y="2529225"/>
            <a:ext cx="18456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Layar</a:t>
            </a:r>
            <a:endParaRPr/>
          </a:p>
        </p:txBody>
      </p:sp>
      <p:pic>
        <p:nvPicPr>
          <p:cNvPr id="643" name="Google Shape;643;p85"/>
          <p:cNvPicPr preferRelativeResize="0"/>
          <p:nvPr/>
        </p:nvPicPr>
        <p:blipFill rotWithShape="1">
          <a:blip r:embed="rId5">
            <a:alphaModFix/>
          </a:blip>
          <a:srcRect l="29548" r="34096"/>
          <a:stretch/>
        </p:blipFill>
        <p:spPr>
          <a:xfrm>
            <a:off x="3381450" y="1898642"/>
            <a:ext cx="1595625" cy="3244857"/>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Lots of Technologies</a:t>
            </a:r>
            <a:endParaRPr/>
          </a:p>
        </p:txBody>
      </p:sp>
      <p:sp>
        <p:nvSpPr>
          <p:cNvPr id="649" name="Google Shape;649;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Wireless-based solution</a:t>
            </a:r>
            <a:endParaRPr/>
          </a:p>
          <a:p>
            <a:pPr marL="457200" lvl="0" indent="-342900" algn="l" rtl="0">
              <a:spcBef>
                <a:spcPts val="0"/>
              </a:spcBef>
              <a:spcAft>
                <a:spcPts val="0"/>
              </a:spcAft>
              <a:buSzPts val="1800"/>
              <a:buChar char="●"/>
            </a:pPr>
            <a:r>
              <a:rPr lang="en"/>
              <a:t>Sensor-based solution</a:t>
            </a:r>
            <a:endParaRPr/>
          </a:p>
          <a:p>
            <a:pPr marL="457200" lvl="0" indent="-342900" algn="l" rtl="0">
              <a:spcBef>
                <a:spcPts val="0"/>
              </a:spcBef>
              <a:spcAft>
                <a:spcPts val="0"/>
              </a:spcAft>
              <a:buSzPts val="1800"/>
              <a:buChar char="●"/>
            </a:pPr>
            <a:r>
              <a:rPr lang="en"/>
              <a:t>Multi-source fusion</a:t>
            </a:r>
            <a:endParaRPr/>
          </a:p>
          <a:p>
            <a:pPr marL="0" lvl="0" indent="0" algn="l" rtl="0">
              <a:spcBef>
                <a:spcPts val="1200"/>
              </a:spcBef>
              <a:spcAft>
                <a:spcPts val="1200"/>
              </a:spcAft>
              <a:buNone/>
            </a:pPr>
            <a:endParaRPr/>
          </a:p>
        </p:txBody>
      </p:sp>
      <p:pic>
        <p:nvPicPr>
          <p:cNvPr id="650" name="Google Shape;650;p86"/>
          <p:cNvPicPr preferRelativeResize="0"/>
          <p:nvPr/>
        </p:nvPicPr>
        <p:blipFill rotWithShape="1">
          <a:blip r:embed="rId3">
            <a:alphaModFix/>
          </a:blip>
          <a:srcRect t="4168"/>
          <a:stretch/>
        </p:blipFill>
        <p:spPr>
          <a:xfrm>
            <a:off x="3133850" y="2337625"/>
            <a:ext cx="5937200" cy="27623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Wireless Signals for Localization</a:t>
            </a:r>
            <a:endParaRPr/>
          </a:p>
        </p:txBody>
      </p:sp>
      <p:pic>
        <p:nvPicPr>
          <p:cNvPr id="656" name="Google Shape;656;p87"/>
          <p:cNvPicPr preferRelativeResize="0"/>
          <p:nvPr/>
        </p:nvPicPr>
        <p:blipFill>
          <a:blip r:embed="rId3">
            <a:alphaModFix/>
          </a:blip>
          <a:stretch>
            <a:fillRect/>
          </a:stretch>
        </p:blipFill>
        <p:spPr>
          <a:xfrm>
            <a:off x="558775" y="1017725"/>
            <a:ext cx="8026450" cy="38828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features of the wireless signal to use?</a:t>
            </a:r>
            <a:endParaRPr/>
          </a:p>
        </p:txBody>
      </p:sp>
      <p:sp>
        <p:nvSpPr>
          <p:cNvPr id="662" name="Google Shape;662;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Clr>
                <a:schemeClr val="dk1"/>
              </a:buClr>
              <a:buSzPct val="61111"/>
              <a:buFont typeface="Arial"/>
              <a:buNone/>
            </a:pPr>
            <a:r>
              <a:rPr lang="en"/>
              <a:t>•Received Signal Strength Indicator (RSSI)</a:t>
            </a:r>
            <a:endParaRPr/>
          </a:p>
          <a:p>
            <a:pPr marL="0" lvl="0" indent="0" algn="l" rtl="0">
              <a:spcBef>
                <a:spcPts val="1200"/>
              </a:spcBef>
              <a:spcAft>
                <a:spcPts val="0"/>
              </a:spcAft>
              <a:buClr>
                <a:schemeClr val="dk1"/>
              </a:buClr>
              <a:buSzPct val="61111"/>
              <a:buFont typeface="Arial"/>
              <a:buNone/>
            </a:pPr>
            <a:r>
              <a:rPr lang="en"/>
              <a:t>•Channel State Information (CSI)</a:t>
            </a:r>
            <a:endParaRPr/>
          </a:p>
          <a:p>
            <a:pPr marL="0" lvl="0" indent="0" algn="l" rtl="0">
              <a:spcBef>
                <a:spcPts val="1200"/>
              </a:spcBef>
              <a:spcAft>
                <a:spcPts val="0"/>
              </a:spcAft>
              <a:buClr>
                <a:schemeClr val="dk1"/>
              </a:buClr>
              <a:buSzPct val="61111"/>
              <a:buFont typeface="Arial"/>
              <a:buNone/>
            </a:pPr>
            <a:r>
              <a:rPr lang="en"/>
              <a:t>•Fingerprinting/Scene Analysis</a:t>
            </a:r>
            <a:endParaRPr/>
          </a:p>
          <a:p>
            <a:pPr marL="0" lvl="0" indent="0" algn="l" rtl="0">
              <a:spcBef>
                <a:spcPts val="1200"/>
              </a:spcBef>
              <a:spcAft>
                <a:spcPts val="0"/>
              </a:spcAft>
              <a:buClr>
                <a:schemeClr val="dk1"/>
              </a:buClr>
              <a:buSzPct val="61111"/>
              <a:buFont typeface="Arial"/>
              <a:buNone/>
            </a:pPr>
            <a:r>
              <a:rPr lang="en"/>
              <a:t>•Angle of Arrival (AoA)</a:t>
            </a:r>
            <a:endParaRPr/>
          </a:p>
          <a:p>
            <a:pPr marL="0" lvl="0" indent="0" algn="l" rtl="0">
              <a:spcBef>
                <a:spcPts val="1200"/>
              </a:spcBef>
              <a:spcAft>
                <a:spcPts val="0"/>
              </a:spcAft>
              <a:buClr>
                <a:schemeClr val="dk1"/>
              </a:buClr>
              <a:buSzPct val="61111"/>
              <a:buFont typeface="Arial"/>
              <a:buNone/>
            </a:pPr>
            <a:r>
              <a:rPr lang="en"/>
              <a:t>•Time of Flight (ToF)</a:t>
            </a:r>
            <a:endParaRPr/>
          </a:p>
          <a:p>
            <a:pPr marL="0" lvl="0" indent="0" algn="l" rtl="0">
              <a:spcBef>
                <a:spcPts val="1200"/>
              </a:spcBef>
              <a:spcAft>
                <a:spcPts val="0"/>
              </a:spcAft>
              <a:buClr>
                <a:schemeClr val="dk1"/>
              </a:buClr>
              <a:buSzPct val="61111"/>
              <a:buFont typeface="Arial"/>
              <a:buNone/>
            </a:pPr>
            <a:r>
              <a:rPr lang="en"/>
              <a:t>•Time Difference of Arrival (TDoA)</a:t>
            </a:r>
            <a:endParaRPr/>
          </a:p>
          <a:p>
            <a:pPr marL="0" lvl="0" indent="0" algn="l" rtl="0">
              <a:spcBef>
                <a:spcPts val="1200"/>
              </a:spcBef>
              <a:spcAft>
                <a:spcPts val="0"/>
              </a:spcAft>
              <a:buClr>
                <a:schemeClr val="dk1"/>
              </a:buClr>
              <a:buSzPct val="61111"/>
              <a:buFont typeface="Arial"/>
              <a:buNone/>
            </a:pPr>
            <a:r>
              <a:rPr lang="en"/>
              <a:t>•Return Time of Flight (RToF)</a:t>
            </a:r>
            <a:endParaRPr/>
          </a:p>
          <a:p>
            <a:pPr marL="0" lvl="0" indent="0" algn="l" rtl="0">
              <a:spcBef>
                <a:spcPts val="1200"/>
              </a:spcBef>
              <a:spcAft>
                <a:spcPts val="0"/>
              </a:spcAft>
              <a:buClr>
                <a:schemeClr val="dk1"/>
              </a:buClr>
              <a:buSzPct val="61111"/>
              <a:buFont typeface="Arial"/>
              <a:buNone/>
            </a:pPr>
            <a:r>
              <a:rPr lang="en"/>
              <a:t>•Phase of Arrival (PoA)</a:t>
            </a:r>
            <a:endParaRPr/>
          </a:p>
          <a:p>
            <a:pPr marL="0" lvl="0" indent="0" algn="l" rtl="0">
              <a:spcBef>
                <a:spcPts val="1200"/>
              </a:spcBef>
              <a:spcAft>
                <a:spcPts val="1200"/>
              </a:spcAft>
              <a:buNone/>
            </a:pPr>
            <a:endParaRPr/>
          </a:p>
        </p:txBody>
      </p:sp>
      <p:pic>
        <p:nvPicPr>
          <p:cNvPr id="663" name="Google Shape;663;p88"/>
          <p:cNvPicPr preferRelativeResize="0"/>
          <p:nvPr/>
        </p:nvPicPr>
        <p:blipFill>
          <a:blip r:embed="rId3">
            <a:alphaModFix/>
          </a:blip>
          <a:stretch>
            <a:fillRect/>
          </a:stretch>
        </p:blipFill>
        <p:spPr>
          <a:xfrm>
            <a:off x="2891775" y="3480150"/>
            <a:ext cx="5940524" cy="1514575"/>
          </a:xfrm>
          <a:prstGeom prst="rect">
            <a:avLst/>
          </a:prstGeom>
          <a:noFill/>
          <a:ln>
            <a:noFill/>
          </a:ln>
        </p:spPr>
      </p:pic>
      <p:pic>
        <p:nvPicPr>
          <p:cNvPr id="664" name="Google Shape;664;p88"/>
          <p:cNvPicPr preferRelativeResize="0"/>
          <p:nvPr/>
        </p:nvPicPr>
        <p:blipFill>
          <a:blip r:embed="rId4">
            <a:alphaModFix/>
          </a:blip>
          <a:stretch>
            <a:fillRect/>
          </a:stretch>
        </p:blipFill>
        <p:spPr>
          <a:xfrm>
            <a:off x="5081400" y="911275"/>
            <a:ext cx="3260825" cy="21227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89"/>
          <p:cNvSpPr txBox="1">
            <a:spLocks noGrp="1"/>
          </p:cNvSpPr>
          <p:nvPr>
            <p:ph type="title"/>
          </p:nvPr>
        </p:nvSpPr>
        <p:spPr>
          <a:xfrm>
            <a:off x="397088" y="332908"/>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Theoretical Foundation</a:t>
            </a:r>
            <a:endParaRPr/>
          </a:p>
        </p:txBody>
      </p:sp>
      <p:sp>
        <p:nvSpPr>
          <p:cNvPr id="670" name="Google Shape;670;p89"/>
          <p:cNvSpPr txBox="1">
            <a:spLocks noGrp="1"/>
          </p:cNvSpPr>
          <p:nvPr>
            <p:ph type="body" idx="1"/>
          </p:nvPr>
        </p:nvSpPr>
        <p:spPr>
          <a:xfrm>
            <a:off x="471488" y="1239464"/>
            <a:ext cx="5915100" cy="24477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None/>
            </a:pPr>
            <a:r>
              <a:rPr lang="en"/>
              <a:t>Free Space Path Loss:</a:t>
            </a:r>
            <a:endParaRPr/>
          </a:p>
          <a:p>
            <a:pPr marL="520700" lvl="1" indent="-190500" algn="l" rtl="0">
              <a:lnSpc>
                <a:spcPct val="90000"/>
              </a:lnSpc>
              <a:spcBef>
                <a:spcPts val="400"/>
              </a:spcBef>
              <a:spcAft>
                <a:spcPts val="0"/>
              </a:spcAft>
              <a:buClr>
                <a:schemeClr val="dk1"/>
              </a:buClr>
              <a:buSzPts val="1800"/>
              <a:buChar char="○"/>
            </a:pPr>
            <a:r>
              <a:rPr lang="en"/>
              <a:t>Transmitter and receiver in free space</a:t>
            </a:r>
            <a:endParaRPr/>
          </a:p>
          <a:p>
            <a:pPr marL="520700" lvl="1" indent="-190500" algn="l" rtl="0">
              <a:lnSpc>
                <a:spcPct val="90000"/>
              </a:lnSpc>
              <a:spcBef>
                <a:spcPts val="400"/>
              </a:spcBef>
              <a:spcAft>
                <a:spcPts val="0"/>
              </a:spcAft>
              <a:buClr>
                <a:schemeClr val="dk1"/>
              </a:buClr>
              <a:buSzPts val="1800"/>
              <a:buChar char="○"/>
            </a:pPr>
            <a:r>
              <a:rPr lang="en"/>
              <a:t>Measured by: transmitted power – received power</a:t>
            </a:r>
            <a:endParaRPr/>
          </a:p>
          <a:p>
            <a:pPr marL="0" lvl="0" indent="0" algn="l" rtl="0">
              <a:lnSpc>
                <a:spcPct val="90000"/>
              </a:lnSpc>
              <a:spcBef>
                <a:spcPts val="400"/>
              </a:spcBef>
              <a:spcAft>
                <a:spcPts val="0"/>
              </a:spcAft>
              <a:buNone/>
            </a:pPr>
            <a:endParaRPr/>
          </a:p>
          <a:p>
            <a:pPr marL="0" lvl="0" indent="0" algn="l" rtl="0">
              <a:lnSpc>
                <a:spcPct val="90000"/>
              </a:lnSpc>
              <a:spcBef>
                <a:spcPts val="400"/>
              </a:spcBef>
              <a:spcAft>
                <a:spcPts val="0"/>
              </a:spcAft>
              <a:buNone/>
            </a:pPr>
            <a:r>
              <a:rPr lang="en"/>
              <a:t>Low accuracy in real environments</a:t>
            </a:r>
            <a:endParaRPr/>
          </a:p>
          <a:p>
            <a:pPr marL="177800" lvl="0" indent="-50800" algn="l" rtl="0">
              <a:lnSpc>
                <a:spcPct val="90000"/>
              </a:lnSpc>
              <a:spcBef>
                <a:spcPts val="800"/>
              </a:spcBef>
              <a:spcAft>
                <a:spcPts val="1200"/>
              </a:spcAft>
              <a:buClr>
                <a:schemeClr val="dk1"/>
              </a:buClr>
              <a:buSzPts val="2100"/>
              <a:buNone/>
            </a:pPr>
            <a:endParaRPr/>
          </a:p>
        </p:txBody>
      </p:sp>
      <p:sp>
        <p:nvSpPr>
          <p:cNvPr id="671" name="Google Shape;671;p89" descr="{\displaystyle {\begin{aligned}\operatorname {FSPL} ({\text{dB}})&amp;=10\log _{10}\left(\left({\frac {4\pi df}{c}}\right)^{2}\right)\\&amp;=20\log _{10}\left({\frac {4\pi df}{c}}\right)\\&amp;=20\log _{10}(d)+20\log _{10}(f)+20\log _{10}\left({\frac {4\pi }{c}}\right)\\&amp;=20\log _{10}(d)+20\log _{10}(f)-147.55,\end{aligned}}}"/>
          <p:cNvSpPr/>
          <p:nvPr/>
        </p:nvSpPr>
        <p:spPr>
          <a:xfrm>
            <a:off x="4457700" y="2457450"/>
            <a:ext cx="3311100" cy="33111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72" name="Google Shape;672;p89" descr="Text&#10;&#10;Description automatically generated"/>
          <p:cNvPicPr preferRelativeResize="0"/>
          <p:nvPr/>
        </p:nvPicPr>
        <p:blipFill rotWithShape="1">
          <a:blip r:embed="rId3">
            <a:alphaModFix/>
          </a:blip>
          <a:srcRect/>
          <a:stretch/>
        </p:blipFill>
        <p:spPr>
          <a:xfrm>
            <a:off x="5071635" y="2522775"/>
            <a:ext cx="3909090" cy="1736494"/>
          </a:xfrm>
          <a:prstGeom prst="rect">
            <a:avLst/>
          </a:prstGeom>
          <a:noFill/>
          <a:ln>
            <a:noFill/>
          </a:ln>
        </p:spPr>
      </p:pic>
      <p:pic>
        <p:nvPicPr>
          <p:cNvPr id="673" name="Google Shape;673;p89"/>
          <p:cNvPicPr preferRelativeResize="0"/>
          <p:nvPr/>
        </p:nvPicPr>
        <p:blipFill>
          <a:blip r:embed="rId4">
            <a:alphaModFix/>
          </a:blip>
          <a:stretch>
            <a:fillRect/>
          </a:stretch>
        </p:blipFill>
        <p:spPr>
          <a:xfrm>
            <a:off x="6076781" y="606769"/>
            <a:ext cx="2672044" cy="15015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Fingerprint</a:t>
            </a:r>
            <a:endParaRPr/>
          </a:p>
        </p:txBody>
      </p:sp>
      <p:sp>
        <p:nvSpPr>
          <p:cNvPr id="679" name="Google Shape;679;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Offline training &amp; Online matching</a:t>
            </a:r>
            <a:endParaRPr/>
          </a:p>
        </p:txBody>
      </p:sp>
      <p:pic>
        <p:nvPicPr>
          <p:cNvPr id="680" name="Google Shape;680;p90"/>
          <p:cNvPicPr preferRelativeResize="0"/>
          <p:nvPr/>
        </p:nvPicPr>
        <p:blipFill>
          <a:blip r:embed="rId3">
            <a:alphaModFix/>
          </a:blip>
          <a:stretch>
            <a:fillRect/>
          </a:stretch>
        </p:blipFill>
        <p:spPr>
          <a:xfrm>
            <a:off x="4572000" y="738324"/>
            <a:ext cx="3999399" cy="1369950"/>
          </a:xfrm>
          <a:prstGeom prst="rect">
            <a:avLst/>
          </a:prstGeom>
          <a:noFill/>
          <a:ln>
            <a:noFill/>
          </a:ln>
        </p:spPr>
      </p:pic>
      <p:pic>
        <p:nvPicPr>
          <p:cNvPr id="681" name="Google Shape;681;p90"/>
          <p:cNvPicPr preferRelativeResize="0"/>
          <p:nvPr/>
        </p:nvPicPr>
        <p:blipFill>
          <a:blip r:embed="rId4">
            <a:alphaModFix/>
          </a:blip>
          <a:stretch>
            <a:fillRect/>
          </a:stretch>
        </p:blipFill>
        <p:spPr>
          <a:xfrm>
            <a:off x="2791176" y="2291951"/>
            <a:ext cx="5780226" cy="27027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Sensor Based IPS</a:t>
            </a:r>
            <a:endParaRPr/>
          </a:p>
        </p:txBody>
      </p:sp>
      <p:sp>
        <p:nvSpPr>
          <p:cNvPr id="687" name="Google Shape;687;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Sensors: </a:t>
            </a:r>
            <a:endParaRPr/>
          </a:p>
          <a:p>
            <a:pPr marL="457200" lvl="0" indent="-334327" algn="l" rtl="0">
              <a:spcBef>
                <a:spcPts val="1200"/>
              </a:spcBef>
              <a:spcAft>
                <a:spcPts val="0"/>
              </a:spcAft>
              <a:buSzPct val="100000"/>
              <a:buChar char="-"/>
            </a:pPr>
            <a:r>
              <a:rPr lang="en"/>
              <a:t>Camera</a:t>
            </a:r>
            <a:endParaRPr/>
          </a:p>
          <a:p>
            <a:pPr marL="914400" lvl="1" indent="-310832" algn="l" rtl="0">
              <a:spcBef>
                <a:spcPts val="0"/>
              </a:spcBef>
              <a:spcAft>
                <a:spcPts val="0"/>
              </a:spcAft>
              <a:buSzPct val="100000"/>
              <a:buChar char="-"/>
            </a:pPr>
            <a:r>
              <a:rPr lang="en"/>
              <a:t>Surveillance</a:t>
            </a:r>
            <a:endParaRPr/>
          </a:p>
          <a:p>
            <a:pPr marL="914400" lvl="1" indent="-310832" algn="l" rtl="0">
              <a:spcBef>
                <a:spcPts val="0"/>
              </a:spcBef>
              <a:spcAft>
                <a:spcPts val="0"/>
              </a:spcAft>
              <a:buSzPct val="100000"/>
              <a:buChar char="-"/>
            </a:pPr>
            <a:r>
              <a:rPr lang="en"/>
              <a:t>Phone camera</a:t>
            </a:r>
            <a:endParaRPr/>
          </a:p>
          <a:p>
            <a:pPr marL="914400" lvl="1" indent="-310832" algn="l" rtl="0">
              <a:spcBef>
                <a:spcPts val="0"/>
              </a:spcBef>
              <a:spcAft>
                <a:spcPts val="0"/>
              </a:spcAft>
              <a:buSzPct val="100000"/>
              <a:buChar char="-"/>
            </a:pPr>
            <a:r>
              <a:rPr lang="en"/>
              <a:t>light-based</a:t>
            </a:r>
            <a:endParaRPr/>
          </a:p>
          <a:p>
            <a:pPr marL="457200" lvl="0" indent="-334327" algn="l" rtl="0">
              <a:spcBef>
                <a:spcPts val="0"/>
              </a:spcBef>
              <a:spcAft>
                <a:spcPts val="0"/>
              </a:spcAft>
              <a:buSzPct val="100000"/>
              <a:buChar char="-"/>
            </a:pPr>
            <a:r>
              <a:rPr lang="en"/>
              <a:t>IMU (inertial measurement unit)</a:t>
            </a:r>
            <a:endParaRPr/>
          </a:p>
          <a:p>
            <a:pPr marL="457200" lvl="0" indent="-334327" algn="l" rtl="0">
              <a:spcBef>
                <a:spcPts val="0"/>
              </a:spcBef>
              <a:spcAft>
                <a:spcPts val="0"/>
              </a:spcAft>
              <a:buSzPct val="100000"/>
              <a:buChar char="-"/>
            </a:pPr>
            <a:r>
              <a:rPr lang="en"/>
              <a:t>Odometry (robot)</a:t>
            </a:r>
            <a:endParaRPr/>
          </a:p>
          <a:p>
            <a:pPr marL="0" lvl="0" indent="0" algn="l" rtl="0">
              <a:spcBef>
                <a:spcPts val="1200"/>
              </a:spcBef>
              <a:spcAft>
                <a:spcPts val="0"/>
              </a:spcAft>
              <a:buNone/>
            </a:pPr>
            <a:endParaRPr/>
          </a:p>
          <a:p>
            <a:pPr marL="0" lvl="0" indent="0" algn="l" rtl="0">
              <a:spcBef>
                <a:spcPts val="1200"/>
              </a:spcBef>
              <a:spcAft>
                <a:spcPts val="0"/>
              </a:spcAft>
              <a:buNone/>
            </a:pPr>
            <a:r>
              <a:rPr lang="en"/>
              <a:t>Techniques: </a:t>
            </a:r>
            <a:endParaRPr/>
          </a:p>
          <a:p>
            <a:pPr marL="457200" lvl="0" indent="-334327" algn="l" rtl="0">
              <a:spcBef>
                <a:spcPts val="1200"/>
              </a:spcBef>
              <a:spcAft>
                <a:spcPts val="0"/>
              </a:spcAft>
              <a:buSzPct val="100000"/>
              <a:buChar char="-"/>
            </a:pPr>
            <a:r>
              <a:rPr lang="en"/>
              <a:t>Image processing </a:t>
            </a:r>
            <a:endParaRPr/>
          </a:p>
          <a:p>
            <a:pPr marL="457200" lvl="0" indent="-334327" algn="l" rtl="0">
              <a:spcBef>
                <a:spcPts val="0"/>
              </a:spcBef>
              <a:spcAft>
                <a:spcPts val="0"/>
              </a:spcAft>
              <a:buSzPct val="100000"/>
              <a:buChar char="-"/>
            </a:pPr>
            <a:r>
              <a:rPr lang="en"/>
              <a:t>Dead reckoning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Camera based indoor positioning</a:t>
            </a:r>
            <a:endParaRPr/>
          </a:p>
        </p:txBody>
      </p:sp>
      <p:sp>
        <p:nvSpPr>
          <p:cNvPr id="693" name="Google Shape;693;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Mobile camera: heavy data collection and training</a:t>
            </a:r>
            <a:endParaRPr/>
          </a:p>
          <a:p>
            <a:pPr marL="457200" lvl="0" indent="-342900" algn="l" rtl="0">
              <a:spcBef>
                <a:spcPts val="0"/>
              </a:spcBef>
              <a:spcAft>
                <a:spcPts val="0"/>
              </a:spcAft>
              <a:buSzPts val="1800"/>
              <a:buAutoNum type="arabicPeriod"/>
            </a:pPr>
            <a:r>
              <a:rPr lang="en"/>
              <a:t>Surveillance camera: when applied in a public place with a lot of people</a:t>
            </a:r>
            <a:endParaRPr/>
          </a:p>
          <a:p>
            <a:pPr marL="914400" lvl="1" indent="-317500" algn="l" rtl="0">
              <a:spcBef>
                <a:spcPts val="0"/>
              </a:spcBef>
              <a:spcAft>
                <a:spcPts val="0"/>
              </a:spcAft>
              <a:buSzPts val="1400"/>
              <a:buAutoNum type="alphaLcPeriod"/>
            </a:pPr>
            <a:r>
              <a:rPr lang="en"/>
              <a:t>What is one is blocked by others?</a:t>
            </a:r>
            <a:endParaRPr/>
          </a:p>
          <a:p>
            <a:pPr marL="914400" lvl="1" indent="-317500" algn="l" rtl="0">
              <a:spcBef>
                <a:spcPts val="0"/>
              </a:spcBef>
              <a:spcAft>
                <a:spcPts val="0"/>
              </a:spcAft>
              <a:buSzPts val="1400"/>
              <a:buAutoNum type="alphaLcPeriod"/>
            </a:pPr>
            <a:r>
              <a:rPr lang="en"/>
              <a:t>Privacy issue</a:t>
            </a:r>
            <a:endParaRPr/>
          </a:p>
          <a:p>
            <a:pPr marL="914400" lvl="1" indent="-317500" algn="l" rtl="0">
              <a:spcBef>
                <a:spcPts val="0"/>
              </a:spcBef>
              <a:spcAft>
                <a:spcPts val="0"/>
              </a:spcAft>
              <a:buSzPts val="1400"/>
              <a:buAutoNum type="alphaLcPeriod"/>
            </a:pPr>
            <a:r>
              <a:rPr lang="en"/>
              <a:t>How to associate user’s movement with their identity</a:t>
            </a:r>
            <a:endParaRPr/>
          </a:p>
        </p:txBody>
      </p:sp>
      <p:pic>
        <p:nvPicPr>
          <p:cNvPr id="694" name="Google Shape;694;p92"/>
          <p:cNvPicPr preferRelativeResize="0"/>
          <p:nvPr/>
        </p:nvPicPr>
        <p:blipFill>
          <a:blip r:embed="rId3">
            <a:alphaModFix/>
          </a:blip>
          <a:stretch>
            <a:fillRect/>
          </a:stretch>
        </p:blipFill>
        <p:spPr>
          <a:xfrm>
            <a:off x="3942650" y="2719200"/>
            <a:ext cx="5112825" cy="231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setup a Raspberry Pi</a:t>
            </a:r>
            <a:endParaRPr/>
          </a:p>
        </p:txBody>
      </p:sp>
      <p:sp>
        <p:nvSpPr>
          <p:cNvPr id="111" name="Google Shape;111;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will need: </a:t>
            </a:r>
            <a:endParaRPr/>
          </a:p>
          <a:p>
            <a:pPr marL="457200" lvl="0" indent="-342900" algn="l" rtl="0">
              <a:spcBef>
                <a:spcPts val="1200"/>
              </a:spcBef>
              <a:spcAft>
                <a:spcPts val="0"/>
              </a:spcAft>
              <a:buSzPts val="1800"/>
              <a:buAutoNum type="arabicParenR"/>
            </a:pPr>
            <a:r>
              <a:rPr lang="en"/>
              <a:t>keyboard/mouse</a:t>
            </a:r>
            <a:endParaRPr/>
          </a:p>
          <a:p>
            <a:pPr marL="457200" lvl="0" indent="-342900" algn="l" rtl="0">
              <a:spcBef>
                <a:spcPts val="0"/>
              </a:spcBef>
              <a:spcAft>
                <a:spcPts val="0"/>
              </a:spcAft>
              <a:buSzPts val="1800"/>
              <a:buAutoNum type="arabicParenR"/>
            </a:pPr>
            <a:r>
              <a:rPr lang="en"/>
              <a:t>HDMI, monitor</a:t>
            </a:r>
            <a:endParaRPr/>
          </a:p>
          <a:p>
            <a:pPr marL="457200" lvl="0" indent="-342900" algn="l" rtl="0">
              <a:spcBef>
                <a:spcPts val="0"/>
              </a:spcBef>
              <a:spcAft>
                <a:spcPts val="0"/>
              </a:spcAft>
              <a:buSzPts val="1800"/>
              <a:buAutoNum type="arabicParenR"/>
            </a:pPr>
            <a:r>
              <a:rPr lang="en"/>
              <a:t>SD Card</a:t>
            </a:r>
            <a:endParaRPr/>
          </a:p>
          <a:p>
            <a:pPr marL="457200" lvl="0" indent="-342900" algn="l" rtl="0">
              <a:spcBef>
                <a:spcPts val="0"/>
              </a:spcBef>
              <a:spcAft>
                <a:spcPts val="0"/>
              </a:spcAft>
              <a:buSzPts val="1800"/>
              <a:buAutoNum type="arabicParenR"/>
            </a:pPr>
            <a:r>
              <a:rPr lang="en"/>
              <a:t>Around 1 hour of time</a:t>
            </a:r>
            <a:endParaRPr/>
          </a:p>
        </p:txBody>
      </p:sp>
      <p:pic>
        <p:nvPicPr>
          <p:cNvPr id="112" name="Google Shape;112;p21" descr="Learn the new way to setup your Raspberry Pi device using Raspberry Pi Imager. This video will step you through the exact process to format your Micro SD card and install the Raspbian operating system as well as booting up and configuring your Raspberry PI. We will also walk through how to connect to your device over SSH and VNC Remote Desktop.&#10;&#10;Outline&#10;Intro 0:00 - 0:33&#10;Download RPI Imager 0:30 - 1:53&#10;Connect SD to Computer 1:53 - 3:30&#10;Flash Raspbian to SD Card 3:30 - 4:15&#10;Power on Raspberry Pi 4:15 - 6:58&#10;Configure OS 6:58 - 11:30&#10;Find RPI on Wifi Network 11:30 - 13:56&#10;Connect via SSH 13:56 - 15:46&#10;Remote Desktop VNC 15:46 - 18:13&#10;Host Website on RPI 18:13 - 21:14&#10;&#10;Raspberry Pi Image&#10;https://www.raspberrypi.org/software/&#10;&#10;Real VNC Viewer&#10;https://www.realvnc.com/en/connect/download/viewer/&#10;&#10;Commands&#10;&#10;SSH&#10;ssh pi@raspberrypi&#10;&#10;Ping&#10;ping raspberrypi&#10;&#10;Dig&#10;dig raspberrypi&#10;&#10;Update OS&#10;sudo su -&#10;apt-get update&#10;apt-get upgrade&#10;&#10;Reboot OS&#10;sudo reboot&#10;&#10;Modify Configuration&#10;raspi-config&#10;&#10;#raspberrypi&#10;&#10;______________________________________________________________________&#10;Subscribe&#10;&#10;https://www.youtube.com/channel/UCiO0K2xt5irIN6x13FNzYTg?sub_confirmation=1&#10;______________________________________________________________________&#10;New Here?&#10;&#10;My name is Tim Draper and I live in Boston, MA. I work for a marketing technology startup and love to teach others about emerging technology around artificial intelligence internet of things and  google cloud platform.&#10;&#10;______________________________________________________________________&#10;Contact&#10;&#10;YouTube: YouTube comments are by far the best way to get a response from me! &#10;Email: thetimdraper[at]gmail.com &#10;&#10;*If you contact me, also drop a comment on a video just letting me know that you reached out.&#10;&#10;______________________________________________________________________&#10;Need Help with Something?&#10;&#10;I offer micro consulting sessions to quickly solve your problems over a screen share.&#10;https://calendly.com/session-with-tim" title="The New Method to Setup Raspberry Pi (2022 Update)">
            <a:hlinkClick r:id="rId3"/>
          </p:cNvPr>
          <p:cNvPicPr preferRelativeResize="0"/>
          <p:nvPr/>
        </p:nvPicPr>
        <p:blipFill>
          <a:blip r:embed="rId4">
            <a:alphaModFix/>
          </a:blip>
          <a:stretch>
            <a:fillRect/>
          </a:stretch>
        </p:blipFill>
        <p:spPr>
          <a:xfrm>
            <a:off x="4212325" y="1152475"/>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10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9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IMU based Positioning</a:t>
            </a:r>
            <a:endParaRPr/>
          </a:p>
        </p:txBody>
      </p:sp>
      <p:sp>
        <p:nvSpPr>
          <p:cNvPr id="700" name="Google Shape;700;p9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Smart phone:</a:t>
            </a:r>
            <a:endParaRPr/>
          </a:p>
          <a:p>
            <a:pPr marL="457200" lvl="0" indent="-342900" algn="l" rtl="0">
              <a:spcBef>
                <a:spcPts val="1200"/>
              </a:spcBef>
              <a:spcAft>
                <a:spcPts val="0"/>
              </a:spcAft>
              <a:buSzPts val="1800"/>
              <a:buChar char="-"/>
            </a:pPr>
            <a:r>
              <a:rPr lang="en"/>
              <a:t>Quite accurate in counting steps</a:t>
            </a:r>
            <a:endParaRPr/>
          </a:p>
          <a:p>
            <a:pPr marL="457200" lvl="0" indent="-342900" algn="l" rtl="0">
              <a:spcBef>
                <a:spcPts val="0"/>
              </a:spcBef>
              <a:spcAft>
                <a:spcPts val="0"/>
              </a:spcAft>
              <a:buSzPts val="1800"/>
              <a:buChar char="-"/>
            </a:pPr>
            <a:r>
              <a:rPr lang="en"/>
              <a:t>Not so good at detecting moving directions </a:t>
            </a:r>
            <a:endParaRPr/>
          </a:p>
        </p:txBody>
      </p:sp>
      <p:pic>
        <p:nvPicPr>
          <p:cNvPr id="701" name="Google Shape;701;p93"/>
          <p:cNvPicPr preferRelativeResize="0"/>
          <p:nvPr/>
        </p:nvPicPr>
        <p:blipFill>
          <a:blip r:embed="rId3">
            <a:alphaModFix/>
          </a:blip>
          <a:stretch>
            <a:fillRect/>
          </a:stretch>
        </p:blipFill>
        <p:spPr>
          <a:xfrm>
            <a:off x="4420850" y="2689899"/>
            <a:ext cx="4569624" cy="23893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Indoor positioning systems</a:t>
            </a:r>
            <a:endParaRPr/>
          </a:p>
        </p:txBody>
      </p:sp>
      <p:sp>
        <p:nvSpPr>
          <p:cNvPr id="707" name="Google Shape;707;p9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Joint usage of multiple technologies</a:t>
            </a:r>
            <a:endParaRPr/>
          </a:p>
          <a:p>
            <a:pPr marL="457200" lvl="0" indent="-342900" algn="l" rtl="0">
              <a:spcBef>
                <a:spcPts val="0"/>
              </a:spcBef>
              <a:spcAft>
                <a:spcPts val="0"/>
              </a:spcAft>
              <a:buSzPts val="1800"/>
              <a:buAutoNum type="arabicPeriod"/>
            </a:pPr>
            <a:r>
              <a:rPr lang="en"/>
              <a:t>Tradeoff between accuracy / deployment &amp; Training cost</a:t>
            </a:r>
            <a:endParaRPr/>
          </a:p>
          <a:p>
            <a:pPr marL="0" lvl="0" indent="0" algn="l" rtl="0">
              <a:spcBef>
                <a:spcPts val="1200"/>
              </a:spcBef>
              <a:spcAft>
                <a:spcPts val="0"/>
              </a:spcAft>
              <a:buNone/>
            </a:pPr>
            <a:endParaRPr/>
          </a:p>
          <a:p>
            <a:pPr marL="0" lvl="0" indent="0" algn="l" rtl="0">
              <a:spcBef>
                <a:spcPts val="1200"/>
              </a:spcBef>
              <a:spcAft>
                <a:spcPts val="0"/>
              </a:spcAft>
              <a:buNone/>
            </a:pPr>
            <a:r>
              <a:rPr lang="en"/>
              <a:t>Some papers to read if you are interested: </a:t>
            </a:r>
            <a:endParaRPr/>
          </a:p>
          <a:p>
            <a:pPr marL="457200" lvl="0" indent="-342900" algn="l" rtl="0">
              <a:spcBef>
                <a:spcPts val="1200"/>
              </a:spcBef>
              <a:spcAft>
                <a:spcPts val="0"/>
              </a:spcAft>
              <a:buSzPts val="1800"/>
              <a:buChar char="-"/>
            </a:pPr>
            <a:r>
              <a:rPr lang="en"/>
              <a:t>Push the limit of WiFI based localization for smartphones</a:t>
            </a:r>
            <a:endParaRPr/>
          </a:p>
          <a:p>
            <a:pPr marL="457200" lvl="0" indent="-342900" algn="l" rtl="0">
              <a:spcBef>
                <a:spcPts val="0"/>
              </a:spcBef>
              <a:spcAft>
                <a:spcPts val="0"/>
              </a:spcAft>
              <a:buSzPts val="1800"/>
              <a:buChar char="-"/>
            </a:pPr>
            <a:r>
              <a:rPr lang="en"/>
              <a:t>SpotFi: Decimeter level localization using WiFi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9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My first research project</a:t>
            </a:r>
            <a:endParaRPr/>
          </a:p>
        </p:txBody>
      </p:sp>
      <p:sp>
        <p:nvSpPr>
          <p:cNvPr id="713" name="Google Shape;713;p9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4" name="Google Shape;714;p95"/>
          <p:cNvPicPr preferRelativeResize="0"/>
          <p:nvPr/>
        </p:nvPicPr>
        <p:blipFill>
          <a:blip r:embed="rId3">
            <a:alphaModFix/>
          </a:blip>
          <a:stretch>
            <a:fillRect/>
          </a:stretch>
        </p:blipFill>
        <p:spPr>
          <a:xfrm>
            <a:off x="260343" y="1017725"/>
            <a:ext cx="8623322" cy="413417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9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Correction Points</a:t>
            </a:r>
            <a:endParaRPr/>
          </a:p>
        </p:txBody>
      </p:sp>
      <p:sp>
        <p:nvSpPr>
          <p:cNvPr id="720" name="Google Shape;720;p9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1" name="Google Shape;721;p96"/>
          <p:cNvPicPr preferRelativeResize="0"/>
          <p:nvPr/>
        </p:nvPicPr>
        <p:blipFill>
          <a:blip r:embed="rId3">
            <a:alphaModFix/>
          </a:blip>
          <a:stretch>
            <a:fillRect/>
          </a:stretch>
        </p:blipFill>
        <p:spPr>
          <a:xfrm>
            <a:off x="2948650" y="1231000"/>
            <a:ext cx="6195351" cy="39125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9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Experiment</a:t>
            </a:r>
            <a:endParaRPr/>
          </a:p>
        </p:txBody>
      </p:sp>
      <p:sp>
        <p:nvSpPr>
          <p:cNvPr id="727" name="Google Shape;727;p9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28" name="Google Shape;728;p97"/>
          <p:cNvPicPr preferRelativeResize="0"/>
          <p:nvPr/>
        </p:nvPicPr>
        <p:blipFill>
          <a:blip r:embed="rId3">
            <a:alphaModFix/>
          </a:blip>
          <a:stretch>
            <a:fillRect/>
          </a:stretch>
        </p:blipFill>
        <p:spPr>
          <a:xfrm>
            <a:off x="1083950" y="957651"/>
            <a:ext cx="7959675" cy="414205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Result</a:t>
            </a:r>
            <a:endParaRPr/>
          </a:p>
        </p:txBody>
      </p:sp>
      <p:pic>
        <p:nvPicPr>
          <p:cNvPr id="734" name="Google Shape;734;p98"/>
          <p:cNvPicPr preferRelativeResize="0"/>
          <p:nvPr/>
        </p:nvPicPr>
        <p:blipFill>
          <a:blip r:embed="rId3">
            <a:alphaModFix/>
          </a:blip>
          <a:stretch>
            <a:fillRect/>
          </a:stretch>
        </p:blipFill>
        <p:spPr>
          <a:xfrm>
            <a:off x="0" y="1668900"/>
            <a:ext cx="9144001" cy="347460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9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Personal Sensing</a:t>
            </a:r>
            <a:endParaRPr/>
          </a:p>
        </p:txBody>
      </p:sp>
      <p:sp>
        <p:nvSpPr>
          <p:cNvPr id="740" name="Google Shape;740;p9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Activity recognition: aims to recognize the actions and goals of one or more agents from a series of observations on the agents' actions and the environmental conditions.</a:t>
            </a:r>
            <a:endParaRPr/>
          </a:p>
          <a:p>
            <a:pPr marL="0" lvl="0" indent="0" algn="l" rtl="0">
              <a:spcBef>
                <a:spcPts val="1200"/>
              </a:spcBef>
              <a:spcAft>
                <a:spcPts val="0"/>
              </a:spcAft>
              <a:buNone/>
            </a:pPr>
            <a:endParaRPr/>
          </a:p>
          <a:p>
            <a:pPr marL="0" lvl="0" indent="0" algn="l" rtl="0">
              <a:spcBef>
                <a:spcPts val="1200"/>
              </a:spcBef>
              <a:spcAft>
                <a:spcPts val="0"/>
              </a:spcAft>
              <a:buClr>
                <a:schemeClr val="dk1"/>
              </a:buClr>
              <a:buSzPts val="1100"/>
              <a:buFont typeface="Arial"/>
              <a:buNone/>
            </a:pPr>
            <a:r>
              <a:rPr lang="en"/>
              <a:t>computer takes raw data as input and recognizes the user’s motion activity</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Activities</a:t>
            </a:r>
            <a:endParaRPr/>
          </a:p>
        </p:txBody>
      </p:sp>
      <p:sp>
        <p:nvSpPr>
          <p:cNvPr id="746" name="Google Shape;746;p10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Simple activities: walking, sitting, standing, talking elevators…</a:t>
            </a:r>
            <a:endParaRPr/>
          </a:p>
          <a:p>
            <a:pPr marL="457200" lvl="0" indent="-342900" algn="l" rtl="0">
              <a:spcBef>
                <a:spcPts val="0"/>
              </a:spcBef>
              <a:spcAft>
                <a:spcPts val="0"/>
              </a:spcAft>
              <a:buSzPts val="1800"/>
              <a:buChar char="●"/>
            </a:pPr>
            <a:r>
              <a:rPr lang="en"/>
              <a:t>Complex activities: shopping, smoking, driving, eating</a:t>
            </a:r>
            <a:endParaRPr/>
          </a:p>
        </p:txBody>
      </p:sp>
      <p:pic>
        <p:nvPicPr>
          <p:cNvPr id="747" name="Google Shape;747;p100"/>
          <p:cNvPicPr preferRelativeResize="0"/>
          <p:nvPr/>
        </p:nvPicPr>
        <p:blipFill>
          <a:blip r:embed="rId3">
            <a:alphaModFix/>
          </a:blip>
          <a:stretch>
            <a:fillRect/>
          </a:stretch>
        </p:blipFill>
        <p:spPr>
          <a:xfrm>
            <a:off x="3976925" y="2082400"/>
            <a:ext cx="5048051" cy="28914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Process of activity recognition</a:t>
            </a:r>
            <a:endParaRPr/>
          </a:p>
        </p:txBody>
      </p:sp>
      <p:sp>
        <p:nvSpPr>
          <p:cNvPr id="753" name="Google Shape;753;p10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Sensors: </a:t>
            </a:r>
            <a:endParaRPr/>
          </a:p>
          <a:p>
            <a:pPr marL="457200" lvl="0" indent="-342900" algn="l" rtl="0">
              <a:spcBef>
                <a:spcPts val="1200"/>
              </a:spcBef>
              <a:spcAft>
                <a:spcPts val="0"/>
              </a:spcAft>
              <a:buSzPts val="1800"/>
              <a:buChar char="●"/>
            </a:pPr>
            <a:r>
              <a:rPr lang="en"/>
              <a:t>Video sensors</a:t>
            </a:r>
            <a:endParaRPr/>
          </a:p>
          <a:p>
            <a:pPr marL="914400" lvl="1" indent="-317500" algn="l" rtl="0">
              <a:spcBef>
                <a:spcPts val="0"/>
              </a:spcBef>
              <a:spcAft>
                <a:spcPts val="0"/>
              </a:spcAft>
              <a:buSzPts val="1400"/>
              <a:buChar char="○"/>
            </a:pPr>
            <a:r>
              <a:rPr lang="en"/>
              <a:t>Fixed location</a:t>
            </a:r>
            <a:endParaRPr/>
          </a:p>
          <a:p>
            <a:pPr marL="914400" lvl="1" indent="-317500" algn="l" rtl="0">
              <a:spcBef>
                <a:spcPts val="0"/>
              </a:spcBef>
              <a:spcAft>
                <a:spcPts val="0"/>
              </a:spcAft>
              <a:buSzPts val="1400"/>
              <a:buChar char="○"/>
            </a:pPr>
            <a:r>
              <a:rPr lang="en"/>
              <a:t>May have privacy problem</a:t>
            </a:r>
            <a:endParaRPr/>
          </a:p>
          <a:p>
            <a:pPr marL="457200" lvl="0" indent="-342900" algn="l" rtl="0">
              <a:spcBef>
                <a:spcPts val="0"/>
              </a:spcBef>
              <a:spcAft>
                <a:spcPts val="0"/>
              </a:spcAft>
              <a:buSzPts val="1800"/>
              <a:buChar char="●"/>
            </a:pPr>
            <a:r>
              <a:rPr lang="en"/>
              <a:t>Environmentmental sensors</a:t>
            </a:r>
            <a:endParaRPr/>
          </a:p>
          <a:p>
            <a:pPr marL="914400" lvl="1" indent="-317500" algn="l" rtl="0">
              <a:spcBef>
                <a:spcPts val="0"/>
              </a:spcBef>
              <a:spcAft>
                <a:spcPts val="0"/>
              </a:spcAft>
              <a:buSzPts val="1400"/>
              <a:buChar char="○"/>
            </a:pPr>
            <a:r>
              <a:rPr lang="en"/>
              <a:t>WiFi, Bluetooth, Infrared sensors</a:t>
            </a:r>
            <a:endParaRPr/>
          </a:p>
          <a:p>
            <a:pPr marL="914400" lvl="1" indent="-317500" algn="l" rtl="0">
              <a:spcBef>
                <a:spcPts val="0"/>
              </a:spcBef>
              <a:spcAft>
                <a:spcPts val="0"/>
              </a:spcAft>
              <a:buSzPts val="1400"/>
              <a:buChar char="○"/>
            </a:pPr>
            <a:r>
              <a:rPr lang="en"/>
              <a:t>Fixed location, limited inform</a:t>
            </a:r>
            <a:endParaRPr/>
          </a:p>
          <a:p>
            <a:pPr marL="457200" lvl="0" indent="-342900" algn="l" rtl="0">
              <a:spcBef>
                <a:spcPts val="0"/>
              </a:spcBef>
              <a:spcAft>
                <a:spcPts val="0"/>
              </a:spcAft>
              <a:buSzPts val="1800"/>
              <a:buChar char="●"/>
            </a:pPr>
            <a:r>
              <a:rPr lang="en"/>
              <a:t>Wearable sensors:</a:t>
            </a:r>
            <a:endParaRPr/>
          </a:p>
          <a:p>
            <a:pPr marL="914400" lvl="1" indent="-317500" algn="l" rtl="0">
              <a:spcBef>
                <a:spcPts val="0"/>
              </a:spcBef>
              <a:spcAft>
                <a:spcPts val="0"/>
              </a:spcAft>
              <a:buSzPts val="1400"/>
              <a:buChar char="○"/>
            </a:pPr>
            <a:r>
              <a:rPr lang="en"/>
              <a:t>Equipped on human body</a:t>
            </a:r>
            <a:endParaRPr/>
          </a:p>
          <a:p>
            <a:pPr marL="914400" lvl="1" indent="-317500" algn="l" rtl="0">
              <a:spcBef>
                <a:spcPts val="0"/>
              </a:spcBef>
              <a:spcAft>
                <a:spcPts val="0"/>
              </a:spcAft>
              <a:buSzPts val="1400"/>
              <a:buChar char="○"/>
            </a:pPr>
            <a:r>
              <a:rPr lang="en"/>
              <a:t>Smart phones</a:t>
            </a:r>
            <a:endParaRPr/>
          </a:p>
        </p:txBody>
      </p:sp>
      <p:pic>
        <p:nvPicPr>
          <p:cNvPr id="754" name="Google Shape;754;p101"/>
          <p:cNvPicPr preferRelativeResize="0"/>
          <p:nvPr/>
        </p:nvPicPr>
        <p:blipFill>
          <a:blip r:embed="rId3">
            <a:alphaModFix/>
          </a:blip>
          <a:stretch>
            <a:fillRect/>
          </a:stretch>
        </p:blipFill>
        <p:spPr>
          <a:xfrm>
            <a:off x="3740700" y="1601375"/>
            <a:ext cx="5156376" cy="29129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10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Data Collection</a:t>
            </a:r>
            <a:endParaRPr/>
          </a:p>
        </p:txBody>
      </p:sp>
      <p:sp>
        <p:nvSpPr>
          <p:cNvPr id="760" name="Google Shape;760;p10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Start from scratch</a:t>
            </a:r>
            <a:endParaRPr/>
          </a:p>
        </p:txBody>
      </p:sp>
      <p:pic>
        <p:nvPicPr>
          <p:cNvPr id="761" name="Google Shape;761;p102"/>
          <p:cNvPicPr preferRelativeResize="0"/>
          <p:nvPr/>
        </p:nvPicPr>
        <p:blipFill>
          <a:blip r:embed="rId3">
            <a:alphaModFix/>
          </a:blip>
          <a:stretch>
            <a:fillRect/>
          </a:stretch>
        </p:blipFill>
        <p:spPr>
          <a:xfrm>
            <a:off x="2572403" y="1152475"/>
            <a:ext cx="6335926" cy="3733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connect to sensors?</a:t>
            </a:r>
            <a:endParaRPr/>
          </a:p>
        </p:txBody>
      </p:sp>
      <p:sp>
        <p:nvSpPr>
          <p:cNvPr id="118" name="Google Shape;118;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800">
                <a:solidFill>
                  <a:schemeClr val="dk1"/>
                </a:solidFill>
              </a:rPr>
              <a:t>GPIO: General-Purpose Input/Output</a:t>
            </a:r>
            <a:endParaRPr/>
          </a:p>
        </p:txBody>
      </p:sp>
      <p:pic>
        <p:nvPicPr>
          <p:cNvPr id="119" name="Google Shape;119;p22"/>
          <p:cNvPicPr preferRelativeResize="0"/>
          <p:nvPr/>
        </p:nvPicPr>
        <p:blipFill>
          <a:blip r:embed="rId3">
            <a:alphaModFix/>
          </a:blip>
          <a:stretch>
            <a:fillRect/>
          </a:stretch>
        </p:blipFill>
        <p:spPr>
          <a:xfrm>
            <a:off x="457750" y="1924950"/>
            <a:ext cx="5452923" cy="3131176"/>
          </a:xfrm>
          <a:prstGeom prst="rect">
            <a:avLst/>
          </a:prstGeom>
          <a:noFill/>
          <a:ln>
            <a:noFill/>
          </a:ln>
        </p:spPr>
      </p:pic>
      <p:pic>
        <p:nvPicPr>
          <p:cNvPr id="120" name="Google Shape;120;p22"/>
          <p:cNvPicPr preferRelativeResize="0"/>
          <p:nvPr/>
        </p:nvPicPr>
        <p:blipFill>
          <a:blip r:embed="rId4">
            <a:alphaModFix/>
          </a:blip>
          <a:stretch>
            <a:fillRect/>
          </a:stretch>
        </p:blipFill>
        <p:spPr>
          <a:xfrm>
            <a:off x="6941135" y="486500"/>
            <a:ext cx="1891166" cy="2495125"/>
          </a:xfrm>
          <a:prstGeom prst="rect">
            <a:avLst/>
          </a:prstGeom>
          <a:noFill/>
          <a:ln>
            <a:noFill/>
          </a:ln>
        </p:spPr>
      </p:pic>
      <p:pic>
        <p:nvPicPr>
          <p:cNvPr id="121" name="Google Shape;121;p22"/>
          <p:cNvPicPr preferRelativeResize="0"/>
          <p:nvPr/>
        </p:nvPicPr>
        <p:blipFill>
          <a:blip r:embed="rId5">
            <a:alphaModFix/>
          </a:blip>
          <a:stretch>
            <a:fillRect/>
          </a:stretch>
        </p:blipFill>
        <p:spPr>
          <a:xfrm>
            <a:off x="6597301" y="2821100"/>
            <a:ext cx="2235001" cy="22350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103"/>
          <p:cNvPicPr preferRelativeResize="0"/>
          <p:nvPr/>
        </p:nvPicPr>
        <p:blipFill>
          <a:blip r:embed="rId3">
            <a:alphaModFix/>
          </a:blip>
          <a:stretch>
            <a:fillRect/>
          </a:stretch>
        </p:blipFill>
        <p:spPr>
          <a:xfrm>
            <a:off x="5493475" y="3461325"/>
            <a:ext cx="3455475" cy="1682175"/>
          </a:xfrm>
          <a:prstGeom prst="rect">
            <a:avLst/>
          </a:prstGeom>
          <a:noFill/>
          <a:ln>
            <a:noFill/>
          </a:ln>
        </p:spPr>
      </p:pic>
      <p:sp>
        <p:nvSpPr>
          <p:cNvPr id="767" name="Google Shape;767;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Applications</a:t>
            </a:r>
            <a:endParaRPr/>
          </a:p>
        </p:txBody>
      </p:sp>
      <p:sp>
        <p:nvSpPr>
          <p:cNvPr id="768" name="Google Shape;768;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t>Recommended readings: </a:t>
            </a:r>
            <a:endParaRPr sz="1200"/>
          </a:p>
          <a:p>
            <a:pPr marL="457200" lvl="0" indent="-304800" algn="l" rtl="0">
              <a:spcBef>
                <a:spcPts val="1200"/>
              </a:spcBef>
              <a:spcAft>
                <a:spcPts val="0"/>
              </a:spcAft>
              <a:buSzPts val="1200"/>
              <a:buChar char="●"/>
            </a:pPr>
            <a:r>
              <a:rPr lang="en" sz="1200"/>
              <a:t>I am a Smartwatch and I can track my User’s Arm (gesture recognition)</a:t>
            </a:r>
            <a:endParaRPr sz="1200"/>
          </a:p>
          <a:p>
            <a:pPr marL="457200" lvl="0" indent="-304800" algn="l" rtl="0">
              <a:spcBef>
                <a:spcPts val="0"/>
              </a:spcBef>
              <a:spcAft>
                <a:spcPts val="0"/>
              </a:spcAft>
              <a:buSzPts val="1200"/>
              <a:buChar char="●"/>
            </a:pPr>
            <a:r>
              <a:rPr lang="en" sz="1200"/>
              <a:t>Recognizing Smoking Gestures with Inertial Measurements Unit </a:t>
            </a:r>
            <a:endParaRPr sz="1200"/>
          </a:p>
          <a:p>
            <a:pPr marL="457200" lvl="0" indent="-304800" algn="l" rtl="0">
              <a:spcBef>
                <a:spcPts val="0"/>
              </a:spcBef>
              <a:spcAft>
                <a:spcPts val="0"/>
              </a:spcAft>
              <a:buSzPts val="1200"/>
              <a:buChar char="●"/>
            </a:pPr>
            <a:r>
              <a:rPr lang="en" sz="1200"/>
              <a:t>Your Glasses Know Your Diet: Dietary Monitoring using Electromyography Sensors</a:t>
            </a:r>
            <a:endParaRPr sz="1200"/>
          </a:p>
          <a:p>
            <a:pPr marL="457200" lvl="0" indent="-304800" algn="l" rtl="0">
              <a:spcBef>
                <a:spcPts val="0"/>
              </a:spcBef>
              <a:spcAft>
                <a:spcPts val="0"/>
              </a:spcAft>
              <a:buSzPts val="1200"/>
              <a:buChar char="●"/>
            </a:pPr>
            <a:r>
              <a:rPr lang="en" sz="1200" b="1"/>
              <a:t>Contactless Sleep Apnea Diagnosis on Smartphones(acoustic reflection)</a:t>
            </a:r>
            <a:endParaRPr sz="1200" b="1"/>
          </a:p>
          <a:p>
            <a:pPr marL="457200" lvl="0" indent="-304800" algn="l" rtl="0">
              <a:spcBef>
                <a:spcPts val="0"/>
              </a:spcBef>
              <a:spcAft>
                <a:spcPts val="0"/>
              </a:spcAft>
              <a:buSzPts val="1200"/>
              <a:buChar char="●"/>
            </a:pPr>
            <a:r>
              <a:rPr lang="en" sz="1200"/>
              <a:t>E-eyes: Device-free Location-oriented Activity Identification Using Fine-grained WiFi Signatures</a:t>
            </a:r>
            <a:endParaRPr sz="1200"/>
          </a:p>
          <a:p>
            <a:pPr marL="457200" lvl="0" indent="-304800" algn="l" rtl="0">
              <a:spcBef>
                <a:spcPts val="0"/>
              </a:spcBef>
              <a:spcAft>
                <a:spcPts val="0"/>
              </a:spcAft>
              <a:buSzPts val="1200"/>
              <a:buChar char="●"/>
            </a:pPr>
            <a:r>
              <a:rPr lang="en" sz="1200"/>
              <a:t>understanding and modeling of wifi signal based human activity recognition</a:t>
            </a:r>
            <a:endParaRPr sz="1200"/>
          </a:p>
          <a:p>
            <a:pPr marL="457200" lvl="0" indent="-304800" algn="l" rtl="0">
              <a:spcBef>
                <a:spcPts val="0"/>
              </a:spcBef>
              <a:spcAft>
                <a:spcPts val="0"/>
              </a:spcAft>
              <a:buSzPts val="1200"/>
              <a:buChar char="●"/>
            </a:pPr>
            <a:r>
              <a:rPr lang="en" sz="1200" b="1"/>
              <a:t>Motion Tracking via Radio Reflections off the Body (WiTrack, see through the wall)</a:t>
            </a:r>
            <a:endParaRPr sz="1200" b="1"/>
          </a:p>
          <a:p>
            <a:pPr marL="457200" lvl="0" indent="-304800" algn="l" rtl="0">
              <a:spcBef>
                <a:spcPts val="0"/>
              </a:spcBef>
              <a:spcAft>
                <a:spcPts val="0"/>
              </a:spcAft>
              <a:buSzPts val="1200"/>
              <a:buChar char="●"/>
            </a:pPr>
            <a:r>
              <a:rPr lang="en" sz="1200" b="1"/>
              <a:t>EQ-Radio: Emotion Recognition using Wireless Signals (vital signs)</a:t>
            </a:r>
            <a:endParaRPr sz="1200" b="1"/>
          </a:p>
          <a:p>
            <a:pPr marL="0" lvl="0" indent="0" algn="l" rtl="0">
              <a:spcBef>
                <a:spcPts val="1200"/>
              </a:spcBef>
              <a:spcAft>
                <a:spcPts val="0"/>
              </a:spcAft>
              <a:buNone/>
            </a:pPr>
            <a:endParaRPr sz="1200" b="1"/>
          </a:p>
          <a:p>
            <a:pPr marL="0" lvl="0" indent="0" algn="l" rtl="0">
              <a:spcBef>
                <a:spcPts val="1200"/>
              </a:spcBef>
              <a:spcAft>
                <a:spcPts val="0"/>
              </a:spcAft>
              <a:buNone/>
            </a:pPr>
            <a:endParaRPr sz="1200"/>
          </a:p>
          <a:p>
            <a:pPr marL="0" lvl="0" indent="0" algn="l" rtl="0">
              <a:spcBef>
                <a:spcPts val="1200"/>
              </a:spcBef>
              <a:spcAft>
                <a:spcPts val="1200"/>
              </a:spcAft>
              <a:buNone/>
            </a:pPr>
            <a:endParaRPr sz="1200"/>
          </a:p>
        </p:txBody>
      </p:sp>
      <p:pic>
        <p:nvPicPr>
          <p:cNvPr id="769" name="Google Shape;769;p103"/>
          <p:cNvPicPr preferRelativeResize="0"/>
          <p:nvPr/>
        </p:nvPicPr>
        <p:blipFill>
          <a:blip r:embed="rId4">
            <a:alphaModFix/>
          </a:blip>
          <a:stretch>
            <a:fillRect/>
          </a:stretch>
        </p:blipFill>
        <p:spPr>
          <a:xfrm>
            <a:off x="575723" y="3389624"/>
            <a:ext cx="2075575" cy="15135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CrowdSensing</a:t>
            </a:r>
            <a:endParaRPr/>
          </a:p>
        </p:txBody>
      </p:sp>
      <p:sp>
        <p:nvSpPr>
          <p:cNvPr id="775" name="Google Shape;775;p10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solidFill>
                  <a:schemeClr val="dk1"/>
                </a:solidFill>
              </a:rPr>
              <a:t>Crowdsensing, sometimes referred to as mobile crowdsensing, is a technique where a large group of </a:t>
            </a:r>
            <a:r>
              <a:rPr lang="en" sz="1600" b="1">
                <a:solidFill>
                  <a:schemeClr val="dk1"/>
                </a:solidFill>
              </a:rPr>
              <a:t>individuals having mobile devices</a:t>
            </a:r>
            <a:r>
              <a:rPr lang="en" sz="1600">
                <a:solidFill>
                  <a:schemeClr val="dk1"/>
                </a:solidFill>
              </a:rPr>
              <a:t> capable of sensing and computing (such as smartphones, tablet computers, wearables) </a:t>
            </a:r>
            <a:r>
              <a:rPr lang="en" sz="1600" b="1">
                <a:solidFill>
                  <a:schemeClr val="dk1"/>
                </a:solidFill>
              </a:rPr>
              <a:t>collectively share data and extract information</a:t>
            </a:r>
            <a:r>
              <a:rPr lang="en" sz="1600">
                <a:solidFill>
                  <a:schemeClr val="dk1"/>
                </a:solidFill>
              </a:rPr>
              <a:t> to measure, map, analyze, estimate or infer (predict) any processes of common interest. In short, this means crowdsourcing of sensor data from mobile devices.</a:t>
            </a:r>
            <a:endParaRPr sz="1600">
              <a:solidFill>
                <a:schemeClr val="dk1"/>
              </a:solidFill>
            </a:endParaRPr>
          </a:p>
          <a:p>
            <a:pPr marL="0" lvl="0" indent="0" algn="l" rtl="0">
              <a:spcBef>
                <a:spcPts val="1200"/>
              </a:spcBef>
              <a:spcAft>
                <a:spcPts val="0"/>
              </a:spcAft>
              <a:buNone/>
            </a:pPr>
            <a:endParaRPr sz="1600">
              <a:solidFill>
                <a:schemeClr val="dk1"/>
              </a:solidFill>
            </a:endParaRPr>
          </a:p>
          <a:p>
            <a:pPr marL="457200" lvl="0" indent="-330200" algn="l" rtl="0">
              <a:spcBef>
                <a:spcPts val="1200"/>
              </a:spcBef>
              <a:spcAft>
                <a:spcPts val="0"/>
              </a:spcAft>
              <a:buClr>
                <a:schemeClr val="dk1"/>
              </a:buClr>
              <a:buSzPts val="1600"/>
              <a:buChar char="-"/>
            </a:pPr>
            <a:r>
              <a:rPr lang="en" sz="1600">
                <a:solidFill>
                  <a:schemeClr val="dk1"/>
                </a:solidFill>
              </a:rPr>
              <a:t>Participatory sensing: </a:t>
            </a:r>
            <a:r>
              <a:rPr lang="en" sz="1400">
                <a:solidFill>
                  <a:schemeClr val="dk1"/>
                </a:solidFill>
              </a:rPr>
              <a:t>individuals are actively involved in contributing sensor data</a:t>
            </a:r>
            <a:endParaRPr sz="1400">
              <a:solidFill>
                <a:schemeClr val="dk1"/>
              </a:solidFill>
            </a:endParaRPr>
          </a:p>
          <a:p>
            <a:pPr marL="457200" lvl="0" indent="-317500" algn="l" rtl="0">
              <a:spcBef>
                <a:spcPts val="0"/>
              </a:spcBef>
              <a:spcAft>
                <a:spcPts val="0"/>
              </a:spcAft>
              <a:buClr>
                <a:schemeClr val="dk1"/>
              </a:buClr>
              <a:buSzPts val="1400"/>
              <a:buChar char="-"/>
            </a:pPr>
            <a:r>
              <a:rPr lang="en" sz="1400">
                <a:solidFill>
                  <a:schemeClr val="dk1"/>
                </a:solidFill>
              </a:rPr>
              <a:t>Opportunistic sensing: user involvement is minimal</a:t>
            </a:r>
            <a:endParaRPr sz="1400">
              <a:solidFill>
                <a:schemeClr val="dk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Crowd-Sensing for On-street Smart Parking</a:t>
            </a:r>
            <a:endParaRPr/>
          </a:p>
          <a:p>
            <a:pPr marL="0" lvl="0" indent="0" algn="l" rtl="0">
              <a:spcBef>
                <a:spcPts val="0"/>
              </a:spcBef>
              <a:spcAft>
                <a:spcPts val="0"/>
              </a:spcAft>
              <a:buNone/>
            </a:pPr>
            <a:endParaRPr/>
          </a:p>
        </p:txBody>
      </p:sp>
      <p:sp>
        <p:nvSpPr>
          <p:cNvPr id="781" name="Google Shape;781;p10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Objective: searching for free parking spots</a:t>
            </a:r>
            <a:endParaRPr/>
          </a:p>
          <a:p>
            <a:pPr marL="0" lvl="0" indent="0" algn="l" rtl="0">
              <a:spcBef>
                <a:spcPts val="1200"/>
              </a:spcBef>
              <a:spcAft>
                <a:spcPts val="1200"/>
              </a:spcAft>
              <a:buNone/>
            </a:pPr>
            <a:r>
              <a:rPr lang="en"/>
              <a:t>1) infrastructure-based approaches; 2) users input</a:t>
            </a:r>
            <a:endParaRPr/>
          </a:p>
        </p:txBody>
      </p:sp>
      <p:pic>
        <p:nvPicPr>
          <p:cNvPr id="782" name="Google Shape;782;p105"/>
          <p:cNvPicPr preferRelativeResize="0"/>
          <p:nvPr/>
        </p:nvPicPr>
        <p:blipFill>
          <a:blip r:embed="rId3">
            <a:alphaModFix/>
          </a:blip>
          <a:stretch>
            <a:fillRect/>
          </a:stretch>
        </p:blipFill>
        <p:spPr>
          <a:xfrm>
            <a:off x="456000" y="2251875"/>
            <a:ext cx="3576300" cy="2891625"/>
          </a:xfrm>
          <a:prstGeom prst="rect">
            <a:avLst/>
          </a:prstGeom>
          <a:noFill/>
          <a:ln>
            <a:noFill/>
          </a:ln>
        </p:spPr>
      </p:pic>
      <p:pic>
        <p:nvPicPr>
          <p:cNvPr id="783" name="Google Shape;783;p105"/>
          <p:cNvPicPr preferRelativeResize="0"/>
          <p:nvPr/>
        </p:nvPicPr>
        <p:blipFill>
          <a:blip r:embed="rId4">
            <a:alphaModFix/>
          </a:blip>
          <a:stretch>
            <a:fillRect/>
          </a:stretch>
        </p:blipFill>
        <p:spPr>
          <a:xfrm>
            <a:off x="5945629" y="2202775"/>
            <a:ext cx="2132584" cy="2891624"/>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Crowd Sensing based Traffic Detection</a:t>
            </a:r>
            <a:endParaRPr/>
          </a:p>
        </p:txBody>
      </p:sp>
      <p:sp>
        <p:nvSpPr>
          <p:cNvPr id="789" name="Google Shape;789;p10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Apple/Google Map</a:t>
            </a:r>
            <a:endParaRPr/>
          </a:p>
        </p:txBody>
      </p:sp>
      <p:pic>
        <p:nvPicPr>
          <p:cNvPr id="790" name="Google Shape;790;p106"/>
          <p:cNvPicPr preferRelativeResize="0"/>
          <p:nvPr/>
        </p:nvPicPr>
        <p:blipFill>
          <a:blip r:embed="rId3">
            <a:alphaModFix/>
          </a:blip>
          <a:stretch>
            <a:fillRect/>
          </a:stretch>
        </p:blipFill>
        <p:spPr>
          <a:xfrm>
            <a:off x="191275" y="1707325"/>
            <a:ext cx="5827300" cy="3372400"/>
          </a:xfrm>
          <a:prstGeom prst="rect">
            <a:avLst/>
          </a:prstGeom>
          <a:noFill/>
          <a:ln>
            <a:noFill/>
          </a:ln>
        </p:spPr>
      </p:pic>
      <p:pic>
        <p:nvPicPr>
          <p:cNvPr id="791" name="Google Shape;791;p106"/>
          <p:cNvPicPr preferRelativeResize="0"/>
          <p:nvPr/>
        </p:nvPicPr>
        <p:blipFill rotWithShape="1">
          <a:blip r:embed="rId4">
            <a:alphaModFix/>
          </a:blip>
          <a:srcRect l="9571" r="53082"/>
          <a:stretch/>
        </p:blipFill>
        <p:spPr>
          <a:xfrm>
            <a:off x="6726925" y="201528"/>
            <a:ext cx="2360425" cy="474043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pic>
        <p:nvPicPr>
          <p:cNvPr id="797" name="Google Shape;797;p107" descr="Sensors | Free Full-Text | A Type of Annulus-Based Energy Balanced Data  Collection Method in Wireless Rechargeable Sensor Networks | HTML"/>
          <p:cNvPicPr preferRelativeResize="0"/>
          <p:nvPr/>
        </p:nvPicPr>
        <p:blipFill rotWithShape="1">
          <a:blip r:embed="rId3">
            <a:alphaModFix/>
          </a:blip>
          <a:srcRect/>
          <a:stretch/>
        </p:blipFill>
        <p:spPr>
          <a:xfrm>
            <a:off x="5677525" y="2261215"/>
            <a:ext cx="3423773" cy="2608293"/>
          </a:xfrm>
          <a:prstGeom prst="rect">
            <a:avLst/>
          </a:prstGeom>
          <a:noFill/>
          <a:ln>
            <a:noFill/>
          </a:ln>
        </p:spPr>
      </p:pic>
      <p:sp>
        <p:nvSpPr>
          <p:cNvPr id="798" name="Google Shape;798;p107"/>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Wireless Sensor Network</a:t>
            </a:r>
            <a:endParaRPr/>
          </a:p>
        </p:txBody>
      </p:sp>
      <p:sp>
        <p:nvSpPr>
          <p:cNvPr id="799" name="Google Shape;799;p107"/>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Features: </a:t>
            </a:r>
            <a:endParaRPr/>
          </a:p>
          <a:p>
            <a:pPr marL="520700" lvl="1" indent="-177800" algn="l" rtl="0">
              <a:lnSpc>
                <a:spcPct val="90000"/>
              </a:lnSpc>
              <a:spcBef>
                <a:spcPts val="400"/>
              </a:spcBef>
              <a:spcAft>
                <a:spcPts val="0"/>
              </a:spcAft>
              <a:buClr>
                <a:schemeClr val="dk1"/>
              </a:buClr>
              <a:buSzPts val="1800"/>
              <a:buChar char="○"/>
            </a:pPr>
            <a:r>
              <a:rPr lang="en"/>
              <a:t>Sensors: battery-supported, sensing and communication (data relay)</a:t>
            </a:r>
            <a:endParaRPr/>
          </a:p>
          <a:p>
            <a:pPr marL="520700" lvl="1" indent="-177800" algn="l" rtl="0">
              <a:lnSpc>
                <a:spcPct val="90000"/>
              </a:lnSpc>
              <a:spcBef>
                <a:spcPts val="400"/>
              </a:spcBef>
              <a:spcAft>
                <a:spcPts val="0"/>
              </a:spcAft>
              <a:buClr>
                <a:schemeClr val="dk1"/>
              </a:buClr>
              <a:buSzPts val="1800"/>
              <a:buChar char="○"/>
            </a:pPr>
            <a:r>
              <a:rPr lang="en"/>
              <a:t>No backbone infrastructure or centralized control</a:t>
            </a:r>
            <a:endParaRPr/>
          </a:p>
          <a:p>
            <a:pPr marL="520700" lvl="1" indent="-177800" algn="l" rtl="0">
              <a:lnSpc>
                <a:spcPct val="90000"/>
              </a:lnSpc>
              <a:spcBef>
                <a:spcPts val="400"/>
              </a:spcBef>
              <a:spcAft>
                <a:spcPts val="0"/>
              </a:spcAft>
              <a:buClr>
                <a:schemeClr val="dk1"/>
              </a:buClr>
              <a:buSzPts val="1800"/>
              <a:buChar char="○"/>
            </a:pPr>
            <a:r>
              <a:rPr lang="en"/>
              <a:t>Sensitive to Energy Consumption/Latency/reliability </a:t>
            </a:r>
            <a:endParaRPr/>
          </a:p>
          <a:p>
            <a:pPr marL="520700" lvl="1" indent="-177800" algn="l" rtl="0">
              <a:lnSpc>
                <a:spcPct val="90000"/>
              </a:lnSpc>
              <a:spcBef>
                <a:spcPts val="400"/>
              </a:spcBef>
              <a:spcAft>
                <a:spcPts val="1200"/>
              </a:spcAft>
              <a:buClr>
                <a:schemeClr val="dk1"/>
              </a:buClr>
              <a:buSzPts val="1800"/>
              <a:buChar char="○"/>
            </a:pPr>
            <a:r>
              <a:rPr lang="en"/>
              <a:t>Multi-hop self-organized mesh network: </a:t>
            </a:r>
            <a:endParaRPr/>
          </a:p>
        </p:txBody>
      </p:sp>
      <p:pic>
        <p:nvPicPr>
          <p:cNvPr id="800" name="Google Shape;800;p107" descr="Chart&#10;&#10;Description automatically generated"/>
          <p:cNvPicPr preferRelativeResize="0"/>
          <p:nvPr/>
        </p:nvPicPr>
        <p:blipFill rotWithShape="1">
          <a:blip r:embed="rId4">
            <a:alphaModFix/>
          </a:blip>
          <a:srcRect/>
          <a:stretch/>
        </p:blipFill>
        <p:spPr>
          <a:xfrm>
            <a:off x="925792" y="2973039"/>
            <a:ext cx="3136543" cy="21704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sp>
        <p:nvSpPr>
          <p:cNvPr id="805" name="Google Shape;805;p10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Building Monitoring / Intrusion Detection</a:t>
            </a:r>
            <a:endParaRPr/>
          </a:p>
        </p:txBody>
      </p:sp>
      <p:sp>
        <p:nvSpPr>
          <p:cNvPr id="806" name="Google Shape;806;p108"/>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1200"/>
              </a:spcAft>
              <a:buNone/>
            </a:pPr>
            <a:r>
              <a:rPr lang="en"/>
              <a:t>Story about Shanghai Airport</a:t>
            </a:r>
            <a:endParaRPr/>
          </a:p>
        </p:txBody>
      </p:sp>
      <p:pic>
        <p:nvPicPr>
          <p:cNvPr id="807" name="Google Shape;807;p108"/>
          <p:cNvPicPr preferRelativeResize="0"/>
          <p:nvPr/>
        </p:nvPicPr>
        <p:blipFill>
          <a:blip r:embed="rId3">
            <a:alphaModFix/>
          </a:blip>
          <a:stretch>
            <a:fillRect/>
          </a:stretch>
        </p:blipFill>
        <p:spPr>
          <a:xfrm>
            <a:off x="4212833" y="1268050"/>
            <a:ext cx="4862367" cy="3646775"/>
          </a:xfrm>
          <a:prstGeom prst="rect">
            <a:avLst/>
          </a:prstGeom>
          <a:noFill/>
          <a:ln>
            <a:noFill/>
          </a:ln>
        </p:spPr>
      </p:pic>
      <p:pic>
        <p:nvPicPr>
          <p:cNvPr id="808" name="Google Shape;808;p108"/>
          <p:cNvPicPr preferRelativeResize="0"/>
          <p:nvPr/>
        </p:nvPicPr>
        <p:blipFill>
          <a:blip r:embed="rId4">
            <a:alphaModFix/>
          </a:blip>
          <a:stretch>
            <a:fillRect/>
          </a:stretch>
        </p:blipFill>
        <p:spPr>
          <a:xfrm>
            <a:off x="191300" y="2571750"/>
            <a:ext cx="3900125" cy="23530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9"/>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Zebranet</a:t>
            </a:r>
            <a:endParaRPr/>
          </a:p>
        </p:txBody>
      </p:sp>
      <p:sp>
        <p:nvSpPr>
          <p:cNvPr id="815" name="Google Shape;815;p109"/>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Purpose: track zebras on the field</a:t>
            </a:r>
            <a:endParaRPr/>
          </a:p>
          <a:p>
            <a:pPr marL="177800" lvl="0" indent="-171450" algn="l" rtl="0">
              <a:lnSpc>
                <a:spcPct val="90000"/>
              </a:lnSpc>
              <a:spcBef>
                <a:spcPts val="800"/>
              </a:spcBef>
              <a:spcAft>
                <a:spcPts val="1200"/>
              </a:spcAft>
              <a:buClr>
                <a:schemeClr val="dk1"/>
              </a:buClr>
              <a:buSzPts val="2100"/>
              <a:buChar char="●"/>
            </a:pPr>
            <a:r>
              <a:rPr lang="en"/>
              <a:t>Solution: GPS + Wireless Communication </a:t>
            </a:r>
            <a:endParaRPr/>
          </a:p>
        </p:txBody>
      </p:sp>
      <p:pic>
        <p:nvPicPr>
          <p:cNvPr id="816" name="Google Shape;816;p109" descr="Big Discoveries Still Happen – Zebras Make Africa's Longest-Known  Terrestrial Wildlife Migration | Blog Posts | WWF"/>
          <p:cNvPicPr preferRelativeResize="0"/>
          <p:nvPr/>
        </p:nvPicPr>
        <p:blipFill rotWithShape="1">
          <a:blip r:embed="rId3">
            <a:alphaModFix/>
          </a:blip>
          <a:srcRect/>
          <a:stretch/>
        </p:blipFill>
        <p:spPr>
          <a:xfrm>
            <a:off x="628650" y="2143066"/>
            <a:ext cx="2912225" cy="2185146"/>
          </a:xfrm>
          <a:prstGeom prst="rect">
            <a:avLst/>
          </a:prstGeom>
          <a:noFill/>
          <a:ln>
            <a:noFill/>
          </a:ln>
        </p:spPr>
      </p:pic>
      <p:pic>
        <p:nvPicPr>
          <p:cNvPr id="817" name="Google Shape;817;p109" descr="Diagram&#10;&#10;Description automatically generated"/>
          <p:cNvPicPr preferRelativeResize="0"/>
          <p:nvPr/>
        </p:nvPicPr>
        <p:blipFill rotWithShape="1">
          <a:blip r:embed="rId4">
            <a:alphaModFix/>
          </a:blip>
          <a:srcRect/>
          <a:stretch/>
        </p:blipFill>
        <p:spPr>
          <a:xfrm>
            <a:off x="4371505" y="2028910"/>
            <a:ext cx="4467069" cy="2413458"/>
          </a:xfrm>
          <a:prstGeom prst="rect">
            <a:avLst/>
          </a:prstGeom>
          <a:noFill/>
          <a:ln>
            <a:noFill/>
          </a:ln>
        </p:spPr>
      </p:pic>
      <p:sp>
        <p:nvSpPr>
          <p:cNvPr id="818" name="Google Shape;818;p109"/>
          <p:cNvSpPr txBox="1"/>
          <p:nvPr/>
        </p:nvSpPr>
        <p:spPr>
          <a:xfrm>
            <a:off x="628650" y="4592653"/>
            <a:ext cx="5271900" cy="487800"/>
          </a:xfrm>
          <a:prstGeom prst="rect">
            <a:avLst/>
          </a:prstGeom>
          <a:noFill/>
          <a:ln>
            <a:noFill/>
          </a:ln>
        </p:spPr>
        <p:txBody>
          <a:bodyPr spcFirstLastPara="1" wrap="square" lIns="68575" tIns="34275" rIns="68575" bIns="34275" anchor="t" anchorCtr="0">
            <a:spAutoFit/>
          </a:bodyPr>
          <a:lstStyle/>
          <a:p>
            <a:pPr marL="254000" marR="0" lvl="0" indent="-254000" algn="l" rtl="0">
              <a:lnSpc>
                <a:spcPct val="85000"/>
              </a:lnSpc>
              <a:spcBef>
                <a:spcPts val="0"/>
              </a:spcBef>
              <a:spcAft>
                <a:spcPts val="0"/>
              </a:spcAft>
              <a:buClr>
                <a:schemeClr val="hlink"/>
              </a:buClr>
              <a:buSzPts val="1800"/>
              <a:buFont typeface="Calibri"/>
              <a:buChar char="▪"/>
            </a:pPr>
            <a:r>
              <a:rPr lang="en" sz="1400" u="sng">
                <a:solidFill>
                  <a:schemeClr val="hlink"/>
                </a:solidFill>
                <a:latin typeface="Calibri"/>
                <a:ea typeface="Calibri"/>
                <a:cs typeface="Calibri"/>
                <a:sym typeface="Calibri"/>
                <a:hlinkClick r:id="rId5"/>
              </a:rPr>
              <a:t>ASPLOS'20 - ASPLOS Most Influential Paper Award </a:t>
            </a:r>
            <a:r>
              <a:rPr lang="en" sz="1400" u="sng">
                <a:solidFill>
                  <a:schemeClr val="accent6"/>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https://www.youtube.com/watch?v=5c0IhQ07Hfo</a:t>
            </a:r>
            <a:endParaRPr sz="1400">
              <a:solidFill>
                <a:schemeClr val="accent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110"/>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Delay Tolerant Network</a:t>
            </a:r>
            <a:endParaRPr/>
          </a:p>
        </p:txBody>
      </p:sp>
      <p:sp>
        <p:nvSpPr>
          <p:cNvPr id="825" name="Google Shape;825;p110"/>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2100"/>
              <a:buChar char="●"/>
            </a:pPr>
            <a:r>
              <a:rPr lang="en"/>
              <a:t>Store, Carry, and Forward</a:t>
            </a:r>
            <a:endParaRPr/>
          </a:p>
          <a:p>
            <a:pPr marL="520700" lvl="1" indent="-177800" algn="l" rtl="0">
              <a:lnSpc>
                <a:spcPct val="90000"/>
              </a:lnSpc>
              <a:spcBef>
                <a:spcPts val="400"/>
              </a:spcBef>
              <a:spcAft>
                <a:spcPts val="1200"/>
              </a:spcAft>
              <a:buClr>
                <a:schemeClr val="dk1"/>
              </a:buClr>
              <a:buSzPts val="1800"/>
              <a:buChar char="○"/>
            </a:pPr>
            <a:r>
              <a:rPr lang="en"/>
              <a:t>Usages: disaster response </a:t>
            </a:r>
            <a:endParaRPr/>
          </a:p>
        </p:txBody>
      </p:sp>
      <p:pic>
        <p:nvPicPr>
          <p:cNvPr id="826" name="Google Shape;826;p110" descr="Applied Sciences | Free Full-Text | An Improved Opportunistic Routing  Protocol Based on Context Information of Mobile Nodes | HTML"/>
          <p:cNvPicPr preferRelativeResize="0"/>
          <p:nvPr/>
        </p:nvPicPr>
        <p:blipFill rotWithShape="1">
          <a:blip r:embed="rId3">
            <a:alphaModFix/>
          </a:blip>
          <a:srcRect/>
          <a:stretch/>
        </p:blipFill>
        <p:spPr>
          <a:xfrm>
            <a:off x="4024858" y="1973081"/>
            <a:ext cx="4882382" cy="2935539"/>
          </a:xfrm>
          <a:prstGeom prst="rect">
            <a:avLst/>
          </a:prstGeom>
          <a:noFill/>
          <a:ln>
            <a:noFill/>
          </a:ln>
        </p:spPr>
      </p:pic>
      <p:pic>
        <p:nvPicPr>
          <p:cNvPr id="827" name="Google Shape;827;p110" descr="Graphical user interface, website&#10;&#10;Description automatically generated"/>
          <p:cNvPicPr preferRelativeResize="0"/>
          <p:nvPr/>
        </p:nvPicPr>
        <p:blipFill rotWithShape="1">
          <a:blip r:embed="rId4">
            <a:alphaModFix/>
          </a:blip>
          <a:srcRect/>
          <a:stretch/>
        </p:blipFill>
        <p:spPr>
          <a:xfrm>
            <a:off x="628650" y="2107992"/>
            <a:ext cx="3329469" cy="28063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11"/>
          <p:cNvSpPr txBox="1">
            <a:spLocks noGrp="1"/>
          </p:cNvSpPr>
          <p:nvPr>
            <p:ph type="title"/>
          </p:nvPr>
        </p:nvSpPr>
        <p:spPr>
          <a:xfrm>
            <a:off x="471488" y="205383"/>
            <a:ext cx="5915100" cy="745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Calibri"/>
              <a:buNone/>
            </a:pPr>
            <a:r>
              <a:rPr lang="en"/>
              <a:t>Basic Research Challenges: </a:t>
            </a:r>
            <a:endParaRPr/>
          </a:p>
        </p:txBody>
      </p:sp>
      <p:sp>
        <p:nvSpPr>
          <p:cNvPr id="834" name="Google Shape;834;p111"/>
          <p:cNvSpPr txBox="1">
            <a:spLocks noGrp="1"/>
          </p:cNvSpPr>
          <p:nvPr>
            <p:ph type="body" idx="1"/>
          </p:nvPr>
        </p:nvSpPr>
        <p:spPr>
          <a:xfrm>
            <a:off x="471488" y="1026914"/>
            <a:ext cx="5915100" cy="244770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1200"/>
              </a:spcAft>
              <a:buClr>
                <a:schemeClr val="dk1"/>
              </a:buClr>
              <a:buSzPts val="2100"/>
              <a:buChar char="●"/>
            </a:pPr>
            <a:r>
              <a:rPr lang="en"/>
              <a:t>Routing (Flooding) with Intermittent Connectivity</a:t>
            </a:r>
            <a:endParaRPr/>
          </a:p>
        </p:txBody>
      </p:sp>
      <p:pic>
        <p:nvPicPr>
          <p:cNvPr id="835" name="Google Shape;835;p111"/>
          <p:cNvPicPr preferRelativeResize="0"/>
          <p:nvPr/>
        </p:nvPicPr>
        <p:blipFill rotWithShape="1">
          <a:blip r:embed="rId3">
            <a:alphaModFix/>
          </a:blip>
          <a:srcRect/>
          <a:stretch/>
        </p:blipFill>
        <p:spPr>
          <a:xfrm>
            <a:off x="2581261" y="1709411"/>
            <a:ext cx="5934090" cy="32204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112"/>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What is IoT?</a:t>
            </a:r>
            <a:endParaRPr/>
          </a:p>
        </p:txBody>
      </p:sp>
      <p:sp>
        <p:nvSpPr>
          <p:cNvPr id="841" name="Google Shape;841;p112"/>
          <p:cNvSpPr txBox="1">
            <a:spLocks noGrp="1"/>
          </p:cNvSpPr>
          <p:nvPr>
            <p:ph type="body" idx="1"/>
          </p:nvPr>
        </p:nvSpPr>
        <p:spPr>
          <a:xfrm>
            <a:off x="628650" y="1369219"/>
            <a:ext cx="7886700" cy="3263400"/>
          </a:xfrm>
          <a:prstGeom prst="rect">
            <a:avLst/>
          </a:prstGeom>
        </p:spPr>
        <p:txBody>
          <a:bodyPr spcFirstLastPara="1" wrap="square" lIns="68575" tIns="34275" rIns="68575" bIns="34275" anchor="t" anchorCtr="0">
            <a:normAutofit fontScale="70000"/>
          </a:bodyPr>
          <a:lstStyle/>
          <a:p>
            <a:pPr marL="457200" lvl="0" indent="-281940" algn="l" rtl="0">
              <a:lnSpc>
                <a:spcPct val="200000"/>
              </a:lnSpc>
              <a:spcBef>
                <a:spcPts val="800"/>
              </a:spcBef>
              <a:spcAft>
                <a:spcPts val="0"/>
              </a:spcAft>
              <a:buSzPct val="75000"/>
              <a:buChar char="●"/>
            </a:pPr>
            <a:r>
              <a:rPr lang="en" sz="1600"/>
              <a:t>A network connecting (either wired or wireless) devices, or ‘things’, that is characterized by autonomous provisioning, management, and monitoring.</a:t>
            </a:r>
            <a:endParaRPr sz="1600"/>
          </a:p>
          <a:p>
            <a:pPr marL="457200" lvl="0" indent="-281940" algn="l" rtl="0">
              <a:lnSpc>
                <a:spcPct val="200000"/>
              </a:lnSpc>
              <a:spcBef>
                <a:spcPts val="0"/>
              </a:spcBef>
              <a:spcAft>
                <a:spcPts val="0"/>
              </a:spcAft>
              <a:buSzPct val="75000"/>
              <a:buChar char="●"/>
            </a:pPr>
            <a:r>
              <a:rPr lang="en" sz="1600"/>
              <a:t>IoT is the next evolution of the Internet, connecting the unconnected people, processes, data, and things in your business today (Cisco) </a:t>
            </a:r>
            <a:endParaRPr sz="1600"/>
          </a:p>
          <a:p>
            <a:pPr marL="457200" lvl="0" indent="-281940" algn="l" rtl="0">
              <a:lnSpc>
                <a:spcPct val="200000"/>
              </a:lnSpc>
              <a:spcBef>
                <a:spcPts val="0"/>
              </a:spcBef>
              <a:spcAft>
                <a:spcPts val="0"/>
              </a:spcAft>
              <a:buSzPct val="75000"/>
              <a:buChar char="●"/>
            </a:pPr>
            <a:r>
              <a:rPr lang="en" sz="1600"/>
              <a:t>IoT devices as those capable of two-way data transmission (excluding passive sensors and RFID tags). It includes connections using multiple communication methods such as cellular, short range and others. (GSMA) </a:t>
            </a:r>
            <a:endParaRPr sz="1600"/>
          </a:p>
          <a:p>
            <a:pPr marL="457200" lvl="0" indent="-281940" algn="l" rtl="0">
              <a:lnSpc>
                <a:spcPct val="200000"/>
              </a:lnSpc>
              <a:spcBef>
                <a:spcPts val="0"/>
              </a:spcBef>
              <a:spcAft>
                <a:spcPts val="0"/>
              </a:spcAft>
              <a:buSzPct val="75000"/>
              <a:buChar char="●"/>
            </a:pPr>
            <a:r>
              <a:rPr lang="en" sz="1600"/>
              <a:t>Sensors &amp; actuators connected by networks to computing systems. These systems can monitor or manage the health and actions of connected objects and machines. Connected sensors can also monitor the natural world, people, and animal” (McKinsey)</a:t>
            </a:r>
            <a:endParaRPr sz="16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4255</Words>
  <Application>Microsoft Office PowerPoint</Application>
  <PresentationFormat>On-screen Show (16:9)</PresentationFormat>
  <Paragraphs>707</Paragraphs>
  <Slides>101</Slides>
  <Notes>101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101</vt:i4>
      </vt:variant>
    </vt:vector>
  </HeadingPairs>
  <TitlesOfParts>
    <vt:vector size="112" baseType="lpstr">
      <vt:lpstr>Courier New</vt:lpstr>
      <vt:lpstr>Verdana</vt:lpstr>
      <vt:lpstr>Roboto</vt:lpstr>
      <vt:lpstr>Noto Sans Symbols</vt:lpstr>
      <vt:lpstr>Consolas</vt:lpstr>
      <vt:lpstr>Times</vt:lpstr>
      <vt:lpstr>arial</vt:lpstr>
      <vt:lpstr>Times New Roman</vt:lpstr>
      <vt:lpstr>Calibri</vt:lpstr>
      <vt:lpstr>arial</vt:lpstr>
      <vt:lpstr>Simple Light</vt:lpstr>
      <vt:lpstr>CIS 490H/590J Edge Computing Multi-Layer Computing: End Devices</vt:lpstr>
      <vt:lpstr>Outline</vt:lpstr>
      <vt:lpstr>IoT devices</vt:lpstr>
      <vt:lpstr>Raspberry Pi</vt:lpstr>
      <vt:lpstr>Models: Pi 4B</vt:lpstr>
      <vt:lpstr>Models: Pi Zero 2 W</vt:lpstr>
      <vt:lpstr>Models: Pi Pico</vt:lpstr>
      <vt:lpstr>How to setup a Raspberry Pi</vt:lpstr>
      <vt:lpstr>How to connect to sensors?</vt:lpstr>
      <vt:lpstr>Raspberry PI Sensors</vt:lpstr>
      <vt:lpstr>How to use these sensors?</vt:lpstr>
      <vt:lpstr>How to use these sensors? </vt:lpstr>
      <vt:lpstr>Arduino</vt:lpstr>
      <vt:lpstr>Arduino IDE</vt:lpstr>
      <vt:lpstr>Arduino  + ROS</vt:lpstr>
      <vt:lpstr>ESP32</vt:lpstr>
      <vt:lpstr>Jetson TX2</vt:lpstr>
      <vt:lpstr>OS for IoT Devices</vt:lpstr>
      <vt:lpstr>FreeRTOS</vt:lpstr>
      <vt:lpstr>Sample Projects</vt:lpstr>
      <vt:lpstr>Mobile Devices </vt:lpstr>
      <vt:lpstr>Mobile Phones</vt:lpstr>
      <vt:lpstr>Mobile Phones</vt:lpstr>
      <vt:lpstr>Mobile Phone Sensors</vt:lpstr>
      <vt:lpstr>Mobile Phone Sensors </vt:lpstr>
      <vt:lpstr>Mobile Phone Sensors </vt:lpstr>
      <vt:lpstr>Mobile Phone Sensors </vt:lpstr>
      <vt:lpstr>Mobile Phone Sensors</vt:lpstr>
      <vt:lpstr>Mobile Phone Power Consumption</vt:lpstr>
      <vt:lpstr>Modular Phones</vt:lpstr>
      <vt:lpstr>Smart Watches</vt:lpstr>
      <vt:lpstr>Smart Glasses</vt:lpstr>
      <vt:lpstr>Smart Glasses</vt:lpstr>
      <vt:lpstr>2023 will be the year of AR glasses ? </vt:lpstr>
      <vt:lpstr>Vehicle as a mobile sensor</vt:lpstr>
      <vt:lpstr>PowerPoint Presentation</vt:lpstr>
      <vt:lpstr>PowerPoint Presentation</vt:lpstr>
      <vt:lpstr>Why so many sensors?</vt:lpstr>
      <vt:lpstr>PowerPoint Presentation</vt:lpstr>
      <vt:lpstr>Outline</vt:lpstr>
      <vt:lpstr>Standard IoT Architectures</vt:lpstr>
      <vt:lpstr>Smart Home Devices</vt:lpstr>
      <vt:lpstr>Smart Home Devices</vt:lpstr>
      <vt:lpstr>How do these hubs work?</vt:lpstr>
      <vt:lpstr>How do these hubs work?</vt:lpstr>
      <vt:lpstr>Smart Home Hubs Market Share</vt:lpstr>
      <vt:lpstr>Alexa Workflow</vt:lpstr>
      <vt:lpstr>Let’s see an example:</vt:lpstr>
      <vt:lpstr>Outline</vt:lpstr>
      <vt:lpstr>IoT Communication Protocols</vt:lpstr>
      <vt:lpstr>ZigBee</vt:lpstr>
      <vt:lpstr>Bluetooth</vt:lpstr>
      <vt:lpstr>Bluetooth Low Energy (BT4.x, 5.x)</vt:lpstr>
      <vt:lpstr>LoRa, the most popular LPWAN Tech</vt:lpstr>
      <vt:lpstr>Overview of LoRa</vt:lpstr>
      <vt:lpstr>IoT Protocols</vt:lpstr>
      <vt:lpstr>MQTT - Topic</vt:lpstr>
      <vt:lpstr>Use on Constrained Networks</vt:lpstr>
      <vt:lpstr>Use on Constrained Networks</vt:lpstr>
      <vt:lpstr>Use on Constrained Networks</vt:lpstr>
      <vt:lpstr>MQTT for Request/Response</vt:lpstr>
      <vt:lpstr>Try it for yourself?</vt:lpstr>
      <vt:lpstr>CoAP </vt:lpstr>
      <vt:lpstr>Light-weight HTTP </vt:lpstr>
      <vt:lpstr>Light-weight HTTP </vt:lpstr>
      <vt:lpstr>UDP-based</vt:lpstr>
      <vt:lpstr>UDP-based Reliability Enhancement</vt:lpstr>
      <vt:lpstr>CoAP Resource Discovery</vt:lpstr>
      <vt:lpstr>Outline</vt:lpstr>
      <vt:lpstr>Indoor Localization</vt:lpstr>
      <vt:lpstr>WHAT IS INDOOR LOCALIZATION?</vt:lpstr>
      <vt:lpstr>Location-based Service (LBS)</vt:lpstr>
      <vt:lpstr>Lots of Technologies</vt:lpstr>
      <vt:lpstr>Wireless Signals for Localization</vt:lpstr>
      <vt:lpstr>What features of the wireless signal to use?</vt:lpstr>
      <vt:lpstr>Theoretical Foundation</vt:lpstr>
      <vt:lpstr>Fingerprint</vt:lpstr>
      <vt:lpstr>Sensor Based IPS</vt:lpstr>
      <vt:lpstr>Camera based indoor positioning</vt:lpstr>
      <vt:lpstr>IMU based Positioning</vt:lpstr>
      <vt:lpstr>Indoor positioning systems</vt:lpstr>
      <vt:lpstr>My first research project</vt:lpstr>
      <vt:lpstr>Correction Points</vt:lpstr>
      <vt:lpstr>Experiment</vt:lpstr>
      <vt:lpstr>Result</vt:lpstr>
      <vt:lpstr>Personal Sensing</vt:lpstr>
      <vt:lpstr>Activities</vt:lpstr>
      <vt:lpstr>Process of activity recognition</vt:lpstr>
      <vt:lpstr>Data Collection</vt:lpstr>
      <vt:lpstr>Applications</vt:lpstr>
      <vt:lpstr>CrowdSensing</vt:lpstr>
      <vt:lpstr>Crowd-Sensing for On-street Smart Parking </vt:lpstr>
      <vt:lpstr>Crowd Sensing based Traffic Detection</vt:lpstr>
      <vt:lpstr>Wireless Sensor Network</vt:lpstr>
      <vt:lpstr>Building Monitoring / Intrusion Detection</vt:lpstr>
      <vt:lpstr>Zebranet</vt:lpstr>
      <vt:lpstr>Delay Tolerant Network</vt:lpstr>
      <vt:lpstr>Basic Research Challenges: </vt:lpstr>
      <vt:lpstr>What is IoT?</vt:lpstr>
      <vt:lpstr>What is IoT? (IEEE Internet of things journal)</vt:lpstr>
      <vt:lpstr>If you are interested in IoT-related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490H/590J Edge Computing Multi-Layer Computing: End Devices</dc:title>
  <cp:lastModifiedBy>Johnson, Demetrius</cp:lastModifiedBy>
  <cp:revision>1</cp:revision>
  <dcterms:modified xsi:type="dcterms:W3CDTF">2023-02-03T00:53:42Z</dcterms:modified>
</cp:coreProperties>
</file>